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1" r:id="rId6"/>
    <p:sldId id="262" r:id="rId7"/>
    <p:sldId id="263" r:id="rId8"/>
    <p:sldId id="264" r:id="rId9"/>
    <p:sldId id="265" r:id="rId10"/>
    <p:sldId id="266" r:id="rId11"/>
    <p:sldId id="267" r:id="rId12"/>
    <p:sldId id="268" r:id="rId13"/>
    <p:sldId id="269" r:id="rId14"/>
    <p:sldId id="274"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114" d="100"/>
          <a:sy n="114" d="100"/>
        </p:scale>
        <p:origin x="3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D01CC-A3BA-4528-A59E-BB0B4479953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E9AB80B4-7680-4259-AFB4-F54743FCDA35}">
      <dgm:prSet phldrT="[文本]"/>
      <dgm:spPr/>
      <dgm:t>
        <a:bodyPr/>
        <a:lstStyle/>
        <a:p>
          <a:r>
            <a:rPr lang="zh-CN" altLang="en-US" dirty="0"/>
            <a:t>归口部门经费</a:t>
          </a:r>
        </a:p>
      </dgm:t>
    </dgm:pt>
    <dgm:pt modelId="{E9BE8CBB-FDDC-454C-82C1-CAA83C876E77}" type="parTrans" cxnId="{93D764BF-6B11-4AC7-B124-9A0D2C29051F}">
      <dgm:prSet/>
      <dgm:spPr/>
      <dgm:t>
        <a:bodyPr/>
        <a:lstStyle/>
        <a:p>
          <a:endParaRPr lang="zh-CN" altLang="en-US"/>
        </a:p>
      </dgm:t>
    </dgm:pt>
    <dgm:pt modelId="{40F57667-AF47-498E-B947-D55E6F683079}" type="sibTrans" cxnId="{93D764BF-6B11-4AC7-B124-9A0D2C29051F}">
      <dgm:prSet/>
      <dgm:spPr/>
      <dgm:t>
        <a:bodyPr/>
        <a:lstStyle/>
        <a:p>
          <a:endParaRPr lang="zh-CN" altLang="en-US"/>
        </a:p>
      </dgm:t>
    </dgm:pt>
    <dgm:pt modelId="{79497D2D-F032-41A7-96F0-FFC870A01426}">
      <dgm:prSet phldrT="[文本]" custT="1"/>
      <dgm:spPr/>
      <dgm:t>
        <a:bodyPr/>
        <a:lstStyle/>
        <a:p>
          <a:r>
            <a:rPr lang="zh-CN" altLang="en-US" sz="1600" dirty="0"/>
            <a:t>归口部门拆分申报</a:t>
          </a:r>
        </a:p>
      </dgm:t>
    </dgm:pt>
    <dgm:pt modelId="{34F402F8-ED10-449D-BF78-242DBBDA8FCD}" type="parTrans" cxnId="{4936FDF4-4B75-47CE-A046-EB5C129E014D}">
      <dgm:prSet/>
      <dgm:spPr/>
      <dgm:t>
        <a:bodyPr/>
        <a:lstStyle/>
        <a:p>
          <a:endParaRPr lang="zh-CN" altLang="en-US"/>
        </a:p>
      </dgm:t>
    </dgm:pt>
    <dgm:pt modelId="{B08CC8A8-37F5-4704-A431-FA3C7040AB4A}" type="sibTrans" cxnId="{4936FDF4-4B75-47CE-A046-EB5C129E014D}">
      <dgm:prSet/>
      <dgm:spPr/>
      <dgm:t>
        <a:bodyPr/>
        <a:lstStyle/>
        <a:p>
          <a:endParaRPr lang="zh-CN" altLang="en-US"/>
        </a:p>
      </dgm:t>
    </dgm:pt>
    <dgm:pt modelId="{7BCCB522-5338-4611-9801-9CC68F49FBA8}">
      <dgm:prSet phldrT="[文本]"/>
      <dgm:spPr/>
      <dgm:t>
        <a:bodyPr/>
        <a:lstStyle/>
        <a:p>
          <a:pPr algn="l">
            <a:spcAft>
              <a:spcPct val="15000"/>
            </a:spcAft>
          </a:pPr>
          <a:endParaRPr lang="zh-CN" altLang="en-US" sz="3600" dirty="0"/>
        </a:p>
      </dgm:t>
    </dgm:pt>
    <dgm:pt modelId="{722ED5B1-7080-4750-B805-5FEF1D43EB72}" type="parTrans" cxnId="{4802162E-4752-45ED-8A82-9D48E563EEEB}">
      <dgm:prSet/>
      <dgm:spPr/>
      <dgm:t>
        <a:bodyPr/>
        <a:lstStyle/>
        <a:p>
          <a:endParaRPr lang="zh-CN" altLang="en-US"/>
        </a:p>
      </dgm:t>
    </dgm:pt>
    <dgm:pt modelId="{A47F9657-4D49-4419-9D80-3813D6955BCD}" type="sibTrans" cxnId="{4802162E-4752-45ED-8A82-9D48E563EEEB}">
      <dgm:prSet/>
      <dgm:spPr/>
      <dgm:t>
        <a:bodyPr/>
        <a:lstStyle/>
        <a:p>
          <a:endParaRPr lang="zh-CN" altLang="en-US"/>
        </a:p>
      </dgm:t>
    </dgm:pt>
    <dgm:pt modelId="{76439C17-CD78-437B-98EA-A1758366A4B7}">
      <dgm:prSet phldrT="[文本]" custT="1"/>
      <dgm:spPr/>
      <dgm:t>
        <a:bodyPr/>
        <a:lstStyle/>
        <a:p>
          <a:pPr algn="ctr">
            <a:spcAft>
              <a:spcPts val="600"/>
            </a:spcAft>
          </a:pPr>
          <a:r>
            <a:rPr lang="zh-CN" altLang="en-US" sz="2000" dirty="0"/>
            <a:t>部门分管领导或二级学院联系人审核（线下）</a:t>
          </a:r>
        </a:p>
      </dgm:t>
    </dgm:pt>
    <dgm:pt modelId="{47981BF3-89EF-41A3-AE63-C8AB07B8C5B1}" type="parTrans" cxnId="{E6583C57-E48A-4A9D-99EB-B97FA99E4E76}">
      <dgm:prSet/>
      <dgm:spPr/>
      <dgm:t>
        <a:bodyPr/>
        <a:lstStyle/>
        <a:p>
          <a:endParaRPr lang="zh-CN" altLang="en-US"/>
        </a:p>
      </dgm:t>
    </dgm:pt>
    <dgm:pt modelId="{42C34FD3-66D7-405F-B125-1EACAA5DF6D6}" type="sibTrans" cxnId="{E6583C57-E48A-4A9D-99EB-B97FA99E4E76}">
      <dgm:prSet/>
      <dgm:spPr/>
      <dgm:t>
        <a:bodyPr/>
        <a:lstStyle/>
        <a:p>
          <a:endParaRPr lang="zh-CN" altLang="en-US"/>
        </a:p>
      </dgm:t>
    </dgm:pt>
    <dgm:pt modelId="{20B2D77C-6FA9-45C0-BEA8-926094B56D65}">
      <dgm:prSet phldrT="[文本]" custT="1"/>
      <dgm:spPr/>
      <dgm:t>
        <a:bodyPr/>
        <a:lstStyle/>
        <a:p>
          <a:pPr algn="ctr">
            <a:spcAft>
              <a:spcPts val="600"/>
            </a:spcAft>
          </a:pPr>
          <a:r>
            <a:rPr lang="zh-CN" altLang="en-US" sz="2000" dirty="0"/>
            <a:t>财务处审核并编号拨款（根据已审核的纸质版）</a:t>
          </a:r>
        </a:p>
      </dgm:t>
    </dgm:pt>
    <dgm:pt modelId="{A17E1965-C647-4612-A310-97654904D56E}" type="parTrans" cxnId="{315CBCA8-D70A-43BC-B6FB-9052851EAB85}">
      <dgm:prSet/>
      <dgm:spPr/>
      <dgm:t>
        <a:bodyPr/>
        <a:lstStyle/>
        <a:p>
          <a:endParaRPr lang="zh-CN" altLang="en-US"/>
        </a:p>
      </dgm:t>
    </dgm:pt>
    <dgm:pt modelId="{36928659-85D8-4E3B-904D-274FB461F4FF}" type="sibTrans" cxnId="{315CBCA8-D70A-43BC-B6FB-9052851EAB85}">
      <dgm:prSet/>
      <dgm:spPr/>
      <dgm:t>
        <a:bodyPr/>
        <a:lstStyle/>
        <a:p>
          <a:endParaRPr lang="zh-CN" altLang="en-US"/>
        </a:p>
      </dgm:t>
    </dgm:pt>
    <dgm:pt modelId="{0C230A23-370C-4626-9655-C4758ABE1206}">
      <dgm:prSet phldrT="[文本]" custT="1"/>
      <dgm:spPr/>
      <dgm:t>
        <a:bodyPr/>
        <a:lstStyle/>
        <a:p>
          <a:pPr algn="ctr">
            <a:spcAft>
              <a:spcPts val="600"/>
            </a:spcAft>
          </a:pPr>
          <a:endParaRPr lang="zh-CN" altLang="en-US" sz="2000" dirty="0"/>
        </a:p>
      </dgm:t>
    </dgm:pt>
    <dgm:pt modelId="{DB28210F-2E08-4F32-86CF-E34A71EFE021}" type="parTrans" cxnId="{E6E80DFC-AA3A-462B-AB3F-B986A1CF08C4}">
      <dgm:prSet/>
      <dgm:spPr/>
      <dgm:t>
        <a:bodyPr/>
        <a:lstStyle/>
        <a:p>
          <a:endParaRPr lang="zh-CN" altLang="en-US"/>
        </a:p>
      </dgm:t>
    </dgm:pt>
    <dgm:pt modelId="{B9EA088C-CE44-4E57-A369-5E4F07CE96B1}" type="sibTrans" cxnId="{E6E80DFC-AA3A-462B-AB3F-B986A1CF08C4}">
      <dgm:prSet/>
      <dgm:spPr/>
      <dgm:t>
        <a:bodyPr/>
        <a:lstStyle/>
        <a:p>
          <a:endParaRPr lang="zh-CN" altLang="en-US"/>
        </a:p>
      </dgm:t>
    </dgm:pt>
    <dgm:pt modelId="{E08B7EC3-2160-46B7-992F-7CF356691265}">
      <dgm:prSet phldrT="[文本]" custT="1"/>
      <dgm:spPr/>
      <dgm:t>
        <a:bodyPr/>
        <a:lstStyle/>
        <a:p>
          <a:r>
            <a:rPr lang="zh-CN" altLang="en-US" sz="1600" dirty="0"/>
            <a:t>归口部门分管校领导审核</a:t>
          </a:r>
        </a:p>
      </dgm:t>
    </dgm:pt>
    <dgm:pt modelId="{C41481FF-89EB-4E1A-9FFD-AB4D12005F59}" type="parTrans" cxnId="{1A7504E8-E69D-4F51-8D0C-0592355CDB82}">
      <dgm:prSet/>
      <dgm:spPr/>
      <dgm:t>
        <a:bodyPr/>
        <a:lstStyle/>
        <a:p>
          <a:endParaRPr lang="zh-CN" altLang="en-US"/>
        </a:p>
      </dgm:t>
    </dgm:pt>
    <dgm:pt modelId="{BD23C193-3EBF-4FA3-BC40-9476BB583C38}" type="sibTrans" cxnId="{1A7504E8-E69D-4F51-8D0C-0592355CDB82}">
      <dgm:prSet/>
      <dgm:spPr/>
      <dgm:t>
        <a:bodyPr/>
        <a:lstStyle/>
        <a:p>
          <a:endParaRPr lang="zh-CN" altLang="en-US"/>
        </a:p>
      </dgm:t>
    </dgm:pt>
    <dgm:pt modelId="{E7AC24E7-1F3F-4B39-BA5C-200921EC09B0}">
      <dgm:prSet phldrT="[文本]" custT="1"/>
      <dgm:spPr/>
      <dgm:t>
        <a:bodyPr/>
        <a:lstStyle/>
        <a:p>
          <a:r>
            <a:rPr lang="zh-CN" altLang="en-US" sz="1600" dirty="0"/>
            <a:t>财务处审核并编号拨款</a:t>
          </a:r>
        </a:p>
      </dgm:t>
    </dgm:pt>
    <dgm:pt modelId="{8ED30254-59BD-4098-A104-599083513FE3}" type="parTrans" cxnId="{587D8FAC-6C53-4049-B185-391D71587A7E}">
      <dgm:prSet/>
      <dgm:spPr/>
      <dgm:t>
        <a:bodyPr/>
        <a:lstStyle/>
        <a:p>
          <a:endParaRPr lang="zh-CN" altLang="en-US"/>
        </a:p>
      </dgm:t>
    </dgm:pt>
    <dgm:pt modelId="{3E1EE0C3-1051-4E7E-A908-B30B357D873D}" type="sibTrans" cxnId="{587D8FAC-6C53-4049-B185-391D71587A7E}">
      <dgm:prSet/>
      <dgm:spPr/>
      <dgm:t>
        <a:bodyPr/>
        <a:lstStyle/>
        <a:p>
          <a:endParaRPr lang="zh-CN" altLang="en-US"/>
        </a:p>
      </dgm:t>
    </dgm:pt>
    <dgm:pt modelId="{B6A094B6-E2FF-4261-8AF4-79E136489911}">
      <dgm:prSet phldrT="[文本]" custT="1"/>
      <dgm:spPr/>
      <dgm:t>
        <a:bodyPr/>
        <a:lstStyle/>
        <a:p>
          <a:endParaRPr lang="zh-CN" altLang="en-US" sz="1600" dirty="0"/>
        </a:p>
      </dgm:t>
    </dgm:pt>
    <dgm:pt modelId="{6D266185-0A27-48BD-A563-EA770973A12A}" type="parTrans" cxnId="{7298D4AD-7E17-4369-8654-DF74AFAADBF6}">
      <dgm:prSet/>
      <dgm:spPr/>
      <dgm:t>
        <a:bodyPr/>
        <a:lstStyle/>
        <a:p>
          <a:endParaRPr lang="zh-CN" altLang="en-US"/>
        </a:p>
      </dgm:t>
    </dgm:pt>
    <dgm:pt modelId="{0517E323-E916-42EC-B267-6F64BA2AE54C}" type="sibTrans" cxnId="{7298D4AD-7E17-4369-8654-DF74AFAADBF6}">
      <dgm:prSet/>
      <dgm:spPr/>
      <dgm:t>
        <a:bodyPr/>
        <a:lstStyle/>
        <a:p>
          <a:endParaRPr lang="zh-CN" altLang="en-US"/>
        </a:p>
      </dgm:t>
    </dgm:pt>
    <dgm:pt modelId="{D1903C90-6886-4F51-8DA6-69DC3D0572FC}">
      <dgm:prSet phldrT="[文本]" custT="1"/>
      <dgm:spPr/>
      <dgm:t>
        <a:bodyPr/>
        <a:lstStyle/>
        <a:p>
          <a:endParaRPr lang="zh-CN" altLang="en-US" sz="1600" dirty="0"/>
        </a:p>
      </dgm:t>
    </dgm:pt>
    <dgm:pt modelId="{11DE4D29-D77D-4E4A-8835-0E7B2CECF71F}" type="parTrans" cxnId="{E4E37C2B-C674-43B6-8DC2-EC3B591E8662}">
      <dgm:prSet/>
      <dgm:spPr/>
      <dgm:t>
        <a:bodyPr/>
        <a:lstStyle/>
        <a:p>
          <a:endParaRPr lang="zh-CN" altLang="en-US"/>
        </a:p>
      </dgm:t>
    </dgm:pt>
    <dgm:pt modelId="{96B01E9C-470B-4F73-815F-8784A45C8807}" type="sibTrans" cxnId="{E4E37C2B-C674-43B6-8DC2-EC3B591E8662}">
      <dgm:prSet/>
      <dgm:spPr/>
      <dgm:t>
        <a:bodyPr/>
        <a:lstStyle/>
        <a:p>
          <a:endParaRPr lang="zh-CN" altLang="en-US"/>
        </a:p>
      </dgm:t>
    </dgm:pt>
    <dgm:pt modelId="{91F29F83-55B4-4330-AB70-5F24F65D8BDD}">
      <dgm:prSet phldrT="[文本]" custT="1"/>
      <dgm:spPr/>
      <dgm:t>
        <a:bodyPr/>
        <a:lstStyle/>
        <a:p>
          <a:endParaRPr lang="zh-CN" altLang="en-US" sz="1600" dirty="0"/>
        </a:p>
      </dgm:t>
    </dgm:pt>
    <dgm:pt modelId="{1C0C8839-1AA6-4562-A372-DC5869217FDF}" type="parTrans" cxnId="{9725AA0B-5093-44D9-A0EF-3ED0826A6EE1}">
      <dgm:prSet/>
      <dgm:spPr/>
      <dgm:t>
        <a:bodyPr/>
        <a:lstStyle/>
        <a:p>
          <a:endParaRPr lang="zh-CN" altLang="en-US"/>
        </a:p>
      </dgm:t>
    </dgm:pt>
    <dgm:pt modelId="{72CCFF01-1111-4734-9A4E-8214571505C1}" type="sibTrans" cxnId="{9725AA0B-5093-44D9-A0EF-3ED0826A6EE1}">
      <dgm:prSet/>
      <dgm:spPr/>
      <dgm:t>
        <a:bodyPr/>
        <a:lstStyle/>
        <a:p>
          <a:endParaRPr lang="zh-CN" altLang="en-US"/>
        </a:p>
      </dgm:t>
    </dgm:pt>
    <dgm:pt modelId="{C4E89991-18E0-4CCE-9054-CC789DA0B813}">
      <dgm:prSet phldrT="[文本]" custT="1"/>
      <dgm:spPr/>
      <dgm:t>
        <a:bodyPr/>
        <a:lstStyle/>
        <a:p>
          <a:pPr algn="ctr">
            <a:spcAft>
              <a:spcPts val="600"/>
            </a:spcAft>
          </a:pPr>
          <a:endParaRPr lang="zh-CN" altLang="en-US" sz="2000" dirty="0"/>
        </a:p>
      </dgm:t>
    </dgm:pt>
    <dgm:pt modelId="{FABF3322-E7FC-43EF-840D-0E6D6A551DFF}" type="sibTrans" cxnId="{6B5BCEEE-5C10-4494-ABA3-65BB852A5DA4}">
      <dgm:prSet/>
      <dgm:spPr/>
      <dgm:t>
        <a:bodyPr/>
        <a:lstStyle/>
        <a:p>
          <a:endParaRPr lang="zh-CN" altLang="en-US"/>
        </a:p>
      </dgm:t>
    </dgm:pt>
    <dgm:pt modelId="{85348248-9065-462D-A393-12CE31781236}" type="parTrans" cxnId="{6B5BCEEE-5C10-4494-ABA3-65BB852A5DA4}">
      <dgm:prSet/>
      <dgm:spPr/>
      <dgm:t>
        <a:bodyPr/>
        <a:lstStyle/>
        <a:p>
          <a:endParaRPr lang="zh-CN" altLang="en-US"/>
        </a:p>
      </dgm:t>
    </dgm:pt>
    <dgm:pt modelId="{78F7CCB9-4065-453F-8176-2DF7A2FF9B6E}">
      <dgm:prSet phldrT="[文本]" custT="1"/>
      <dgm:spPr/>
      <dgm:t>
        <a:bodyPr/>
        <a:lstStyle/>
        <a:p>
          <a:pPr algn="ctr">
            <a:spcAft>
              <a:spcPts val="600"/>
            </a:spcAft>
          </a:pPr>
          <a:r>
            <a:rPr lang="zh-CN" altLang="en-US" sz="2000" dirty="0"/>
            <a:t>部门负责人审核</a:t>
          </a:r>
        </a:p>
      </dgm:t>
    </dgm:pt>
    <dgm:pt modelId="{3D8CCF45-289F-4FEF-B7B1-7E62FD349852}" type="sibTrans" cxnId="{9B816095-2653-43FE-A0B2-74EA31498AA0}">
      <dgm:prSet/>
      <dgm:spPr/>
      <dgm:t>
        <a:bodyPr/>
        <a:lstStyle/>
        <a:p>
          <a:endParaRPr lang="zh-CN" altLang="en-US"/>
        </a:p>
      </dgm:t>
    </dgm:pt>
    <dgm:pt modelId="{ADC23A66-7EC2-4956-8927-BDC6E359DB1C}" type="parTrans" cxnId="{9B816095-2653-43FE-A0B2-74EA31498AA0}">
      <dgm:prSet/>
      <dgm:spPr/>
      <dgm:t>
        <a:bodyPr/>
        <a:lstStyle/>
        <a:p>
          <a:endParaRPr lang="zh-CN" altLang="en-US"/>
        </a:p>
      </dgm:t>
    </dgm:pt>
    <dgm:pt modelId="{9E1F7783-DCBC-4308-8B64-73229145EA3E}">
      <dgm:prSet phldrT="[文本]" custT="1"/>
      <dgm:spPr/>
      <dgm:t>
        <a:bodyPr/>
        <a:lstStyle/>
        <a:p>
          <a:pPr algn="ctr">
            <a:spcAft>
              <a:spcPts val="600"/>
            </a:spcAft>
          </a:pPr>
          <a:endParaRPr lang="zh-CN" altLang="en-US" sz="2000" dirty="0"/>
        </a:p>
      </dgm:t>
    </dgm:pt>
    <dgm:pt modelId="{E1256234-58F7-401C-A4FD-54AB1D448E3E}" type="sibTrans" cxnId="{AF94F84C-206B-4D43-ACCD-36E7DB1B0045}">
      <dgm:prSet/>
      <dgm:spPr/>
      <dgm:t>
        <a:bodyPr/>
        <a:lstStyle/>
        <a:p>
          <a:endParaRPr lang="zh-CN" altLang="en-US"/>
        </a:p>
      </dgm:t>
    </dgm:pt>
    <dgm:pt modelId="{2FF33341-09BA-434F-8136-918246BFAFBC}" type="parTrans" cxnId="{AF94F84C-206B-4D43-ACCD-36E7DB1B0045}">
      <dgm:prSet/>
      <dgm:spPr/>
      <dgm:t>
        <a:bodyPr/>
        <a:lstStyle/>
        <a:p>
          <a:endParaRPr lang="zh-CN" altLang="en-US"/>
        </a:p>
      </dgm:t>
    </dgm:pt>
    <dgm:pt modelId="{F5600733-AB3F-4D1B-A0EC-F4EC16BFA030}">
      <dgm:prSet phldrT="[文本]" custT="1"/>
      <dgm:spPr/>
      <dgm:t>
        <a:bodyPr/>
        <a:lstStyle/>
        <a:p>
          <a:pPr algn="ctr">
            <a:spcAft>
              <a:spcPts val="600"/>
            </a:spcAft>
          </a:pPr>
          <a:r>
            <a:rPr lang="zh-CN" altLang="en-US" sz="2000" dirty="0"/>
            <a:t>部门申报</a:t>
          </a:r>
        </a:p>
      </dgm:t>
    </dgm:pt>
    <dgm:pt modelId="{DC54F66E-83CA-4F73-A4A7-E5E147FE7BA7}" type="sibTrans" cxnId="{6E953DF0-C595-444D-AA8B-7C9551F47BFA}">
      <dgm:prSet/>
      <dgm:spPr/>
      <dgm:t>
        <a:bodyPr/>
        <a:lstStyle/>
        <a:p>
          <a:endParaRPr lang="zh-CN" altLang="en-US"/>
        </a:p>
      </dgm:t>
    </dgm:pt>
    <dgm:pt modelId="{C4C73ACF-993F-4226-A37D-A51BA0E9026F}" type="parTrans" cxnId="{6E953DF0-C595-444D-AA8B-7C9551F47BFA}">
      <dgm:prSet/>
      <dgm:spPr/>
      <dgm:t>
        <a:bodyPr/>
        <a:lstStyle/>
        <a:p>
          <a:endParaRPr lang="zh-CN" altLang="en-US"/>
        </a:p>
      </dgm:t>
    </dgm:pt>
    <dgm:pt modelId="{B360F8C2-5F6D-4EBC-898B-4165D3853255}">
      <dgm:prSet phldrT="[文本]"/>
      <dgm:spPr/>
      <dgm:t>
        <a:bodyPr/>
        <a:lstStyle/>
        <a:p>
          <a:r>
            <a:rPr lang="zh-CN" altLang="en-US" dirty="0"/>
            <a:t>部门日常经费</a:t>
          </a:r>
        </a:p>
      </dgm:t>
    </dgm:pt>
    <dgm:pt modelId="{65F14280-CD12-4535-8B1B-186D2B38A018}" type="sibTrans" cxnId="{FD4ECFB6-823B-4065-BD62-85ED007CE2BF}">
      <dgm:prSet/>
      <dgm:spPr/>
      <dgm:t>
        <a:bodyPr/>
        <a:lstStyle/>
        <a:p>
          <a:endParaRPr lang="zh-CN" altLang="en-US"/>
        </a:p>
      </dgm:t>
    </dgm:pt>
    <dgm:pt modelId="{D9CC8346-18AB-4058-9A44-28A96C462202}" type="parTrans" cxnId="{FD4ECFB6-823B-4065-BD62-85ED007CE2BF}">
      <dgm:prSet/>
      <dgm:spPr/>
      <dgm:t>
        <a:bodyPr/>
        <a:lstStyle/>
        <a:p>
          <a:endParaRPr lang="zh-CN" altLang="en-US"/>
        </a:p>
      </dgm:t>
    </dgm:pt>
    <dgm:pt modelId="{2C52D18B-2934-4AB7-9E76-27265EF0A784}">
      <dgm:prSet custT="1"/>
      <dgm:spPr/>
      <dgm:t>
        <a:bodyPr/>
        <a:lstStyle/>
        <a:p>
          <a:endParaRPr lang="zh-CN" altLang="en-US" sz="1600" dirty="0"/>
        </a:p>
      </dgm:t>
    </dgm:pt>
    <dgm:pt modelId="{3860F138-3666-44F5-8EB7-F7AD08C989E1}" type="parTrans" cxnId="{0C447126-55B3-45DD-9CF3-B3F2E01341DA}">
      <dgm:prSet/>
      <dgm:spPr/>
      <dgm:t>
        <a:bodyPr/>
        <a:lstStyle/>
        <a:p>
          <a:endParaRPr lang="zh-CN" altLang="en-US"/>
        </a:p>
      </dgm:t>
    </dgm:pt>
    <dgm:pt modelId="{75917958-4E23-4834-A508-76F3FBE988FF}" type="sibTrans" cxnId="{0C447126-55B3-45DD-9CF3-B3F2E01341DA}">
      <dgm:prSet/>
      <dgm:spPr/>
      <dgm:t>
        <a:bodyPr/>
        <a:lstStyle/>
        <a:p>
          <a:endParaRPr lang="zh-CN" altLang="en-US"/>
        </a:p>
      </dgm:t>
    </dgm:pt>
    <dgm:pt modelId="{791D1846-9096-46FF-A3E2-E50A81731DBA}">
      <dgm:prSet phldrT="[文本]" custT="1"/>
      <dgm:spPr/>
      <dgm:t>
        <a:bodyPr/>
        <a:lstStyle/>
        <a:p>
          <a:r>
            <a:rPr lang="zh-CN" altLang="en-US" sz="1600" dirty="0"/>
            <a:t>归口部门领导审核</a:t>
          </a:r>
        </a:p>
      </dgm:t>
    </dgm:pt>
    <dgm:pt modelId="{C5A99B5C-FD0E-4349-B4CE-9DC05A04E270}" type="parTrans" cxnId="{60E7E947-3750-41DA-8DAD-01CD88A61EB2}">
      <dgm:prSet/>
      <dgm:spPr/>
      <dgm:t>
        <a:bodyPr/>
        <a:lstStyle/>
        <a:p>
          <a:endParaRPr lang="zh-CN" altLang="en-US"/>
        </a:p>
      </dgm:t>
    </dgm:pt>
    <dgm:pt modelId="{07F123F5-90DA-4AB5-B00A-CC54CF8C7D5C}" type="sibTrans" cxnId="{60E7E947-3750-41DA-8DAD-01CD88A61EB2}">
      <dgm:prSet/>
      <dgm:spPr/>
      <dgm:t>
        <a:bodyPr/>
        <a:lstStyle/>
        <a:p>
          <a:endParaRPr lang="zh-CN" altLang="en-US"/>
        </a:p>
      </dgm:t>
    </dgm:pt>
    <dgm:pt modelId="{E2A83716-C5D8-492A-BB89-B61FCEC28375}">
      <dgm:prSet phldrT="[文本]" custT="1"/>
      <dgm:spPr/>
      <dgm:t>
        <a:bodyPr/>
        <a:lstStyle/>
        <a:p>
          <a:endParaRPr lang="zh-CN" altLang="en-US" sz="1600" dirty="0"/>
        </a:p>
      </dgm:t>
    </dgm:pt>
    <dgm:pt modelId="{DCAF9DCB-DA8F-4520-9DFB-EE4C43BB7CE3}" type="parTrans" cxnId="{5AC2C441-4979-4D15-952A-EC02B48126C6}">
      <dgm:prSet/>
      <dgm:spPr/>
      <dgm:t>
        <a:bodyPr/>
        <a:lstStyle/>
        <a:p>
          <a:endParaRPr lang="zh-CN" altLang="en-US"/>
        </a:p>
      </dgm:t>
    </dgm:pt>
    <dgm:pt modelId="{957EDBA5-09DB-49BF-925F-0012DDA22DED}" type="sibTrans" cxnId="{5AC2C441-4979-4D15-952A-EC02B48126C6}">
      <dgm:prSet/>
      <dgm:spPr/>
      <dgm:t>
        <a:bodyPr/>
        <a:lstStyle/>
        <a:p>
          <a:endParaRPr lang="zh-CN" altLang="en-US"/>
        </a:p>
      </dgm:t>
    </dgm:pt>
    <dgm:pt modelId="{4D1FAC53-75E3-4E20-8D5B-15A5EA6457E7}">
      <dgm:prSet phldrT="[文本]" custT="1"/>
      <dgm:spPr/>
      <dgm:t>
        <a:bodyPr/>
        <a:lstStyle/>
        <a:p>
          <a:endParaRPr lang="zh-CN" altLang="en-US" sz="1600" dirty="0"/>
        </a:p>
      </dgm:t>
    </dgm:pt>
    <dgm:pt modelId="{F6BDE19D-0199-46E9-B14C-7C9773028E71}" type="parTrans" cxnId="{130C270F-D044-4402-AB41-49DBBB9CB072}">
      <dgm:prSet/>
      <dgm:spPr/>
      <dgm:t>
        <a:bodyPr/>
        <a:lstStyle/>
        <a:p>
          <a:endParaRPr lang="zh-CN" altLang="en-US"/>
        </a:p>
      </dgm:t>
    </dgm:pt>
    <dgm:pt modelId="{F961A417-C21C-41BC-A065-5E8399D11193}" type="sibTrans" cxnId="{130C270F-D044-4402-AB41-49DBBB9CB072}">
      <dgm:prSet/>
      <dgm:spPr/>
      <dgm:t>
        <a:bodyPr/>
        <a:lstStyle/>
        <a:p>
          <a:endParaRPr lang="zh-CN" altLang="en-US"/>
        </a:p>
      </dgm:t>
    </dgm:pt>
    <dgm:pt modelId="{B318EEA7-785C-4B23-8C37-38C3BD6EEA0F}">
      <dgm:prSet phldrT="[文本]" custT="1"/>
      <dgm:spPr/>
      <dgm:t>
        <a:bodyPr/>
        <a:lstStyle/>
        <a:p>
          <a:endParaRPr lang="zh-CN" altLang="en-US" sz="1600" dirty="0"/>
        </a:p>
      </dgm:t>
    </dgm:pt>
    <dgm:pt modelId="{5A17254B-CA0B-414D-8C63-63D9CE4C5E02}" type="parTrans" cxnId="{F0D736C4-DAA2-4658-849A-A97A4200B608}">
      <dgm:prSet/>
      <dgm:spPr/>
      <dgm:t>
        <a:bodyPr/>
        <a:lstStyle/>
        <a:p>
          <a:endParaRPr lang="zh-CN" altLang="en-US"/>
        </a:p>
      </dgm:t>
    </dgm:pt>
    <dgm:pt modelId="{7DA3E555-FE16-4B44-8C2E-416514B0283D}" type="sibTrans" cxnId="{F0D736C4-DAA2-4658-849A-A97A4200B608}">
      <dgm:prSet/>
      <dgm:spPr/>
      <dgm:t>
        <a:bodyPr/>
        <a:lstStyle/>
        <a:p>
          <a:endParaRPr lang="zh-CN" altLang="en-US"/>
        </a:p>
      </dgm:t>
    </dgm:pt>
    <dgm:pt modelId="{CC669C76-1510-44D3-B2F3-660552AB36D7}">
      <dgm:prSet phldrT="[文本]" custT="1"/>
      <dgm:spPr/>
      <dgm:t>
        <a:bodyPr/>
        <a:lstStyle/>
        <a:p>
          <a:endParaRPr lang="zh-CN" altLang="en-US" sz="1600" dirty="0"/>
        </a:p>
      </dgm:t>
    </dgm:pt>
    <dgm:pt modelId="{64CD6FCD-9BF9-429F-B71D-4226C3255437}" type="parTrans" cxnId="{9B069DA7-0878-48A2-A3B0-249507E70BC6}">
      <dgm:prSet/>
      <dgm:spPr/>
      <dgm:t>
        <a:bodyPr/>
        <a:lstStyle/>
        <a:p>
          <a:endParaRPr lang="zh-CN" altLang="en-US"/>
        </a:p>
      </dgm:t>
    </dgm:pt>
    <dgm:pt modelId="{80DBBAFA-73DA-4FF1-89C8-24226DCC3EBD}" type="sibTrans" cxnId="{9B069DA7-0878-48A2-A3B0-249507E70BC6}">
      <dgm:prSet/>
      <dgm:spPr/>
      <dgm:t>
        <a:bodyPr/>
        <a:lstStyle/>
        <a:p>
          <a:endParaRPr lang="zh-CN" altLang="en-US"/>
        </a:p>
      </dgm:t>
    </dgm:pt>
    <dgm:pt modelId="{9FA66FD3-57E6-4773-8820-E4B05B96337E}">
      <dgm:prSet phldrT="[文本]" custT="1"/>
      <dgm:spPr/>
      <dgm:t>
        <a:bodyPr/>
        <a:lstStyle/>
        <a:p>
          <a:r>
            <a:rPr lang="zh-CN" altLang="en-US" sz="1600" dirty="0"/>
            <a:t>归口部门拆分拨款或统筹执行</a:t>
          </a:r>
        </a:p>
      </dgm:t>
    </dgm:pt>
    <dgm:pt modelId="{B95EA768-A66E-46A9-8F29-3A24E8C7035C}" type="parTrans" cxnId="{7AA35644-F767-4FDE-B766-E231E57C6134}">
      <dgm:prSet/>
      <dgm:spPr/>
      <dgm:t>
        <a:bodyPr/>
        <a:lstStyle/>
        <a:p>
          <a:endParaRPr lang="zh-CN" altLang="en-US"/>
        </a:p>
      </dgm:t>
    </dgm:pt>
    <dgm:pt modelId="{3024E18A-F8D1-45A9-AC84-A77CE6EA0C4D}" type="sibTrans" cxnId="{7AA35644-F767-4FDE-B766-E231E57C6134}">
      <dgm:prSet/>
      <dgm:spPr/>
      <dgm:t>
        <a:bodyPr/>
        <a:lstStyle/>
        <a:p>
          <a:endParaRPr lang="zh-CN" altLang="en-US"/>
        </a:p>
      </dgm:t>
    </dgm:pt>
    <dgm:pt modelId="{913E9204-5811-4574-BF49-B9313F06C0FF}" type="pres">
      <dgm:prSet presAssocID="{35CD01CC-A3BA-4528-A59E-BB0B44799538}" presName="Name0" presStyleCnt="0">
        <dgm:presLayoutVars>
          <dgm:dir/>
          <dgm:animLvl val="lvl"/>
          <dgm:resizeHandles val="exact"/>
        </dgm:presLayoutVars>
      </dgm:prSet>
      <dgm:spPr/>
    </dgm:pt>
    <dgm:pt modelId="{4BF248F0-9B49-47AF-9348-3EB58CE987F5}" type="pres">
      <dgm:prSet presAssocID="{B360F8C2-5F6D-4EBC-898B-4165D3853255}" presName="composite" presStyleCnt="0"/>
      <dgm:spPr/>
    </dgm:pt>
    <dgm:pt modelId="{B5AF2B5C-C3C3-4242-9705-F4A18230E710}" type="pres">
      <dgm:prSet presAssocID="{B360F8C2-5F6D-4EBC-898B-4165D3853255}" presName="parTx" presStyleLbl="alignNode1" presStyleIdx="0" presStyleCnt="2">
        <dgm:presLayoutVars>
          <dgm:chMax val="0"/>
          <dgm:chPref val="0"/>
          <dgm:bulletEnabled val="1"/>
        </dgm:presLayoutVars>
      </dgm:prSet>
      <dgm:spPr/>
    </dgm:pt>
    <dgm:pt modelId="{DB5BB053-0479-4D60-8D0E-EE0649FAE4E7}" type="pres">
      <dgm:prSet presAssocID="{B360F8C2-5F6D-4EBC-898B-4165D3853255}" presName="desTx" presStyleLbl="alignAccFollowNode1" presStyleIdx="0" presStyleCnt="2" custScaleX="77344">
        <dgm:presLayoutVars>
          <dgm:bulletEnabled val="1"/>
        </dgm:presLayoutVars>
      </dgm:prSet>
      <dgm:spPr/>
    </dgm:pt>
    <dgm:pt modelId="{FF045A17-1437-4723-B053-BED5C54323C6}" type="pres">
      <dgm:prSet presAssocID="{65F14280-CD12-4535-8B1B-186D2B38A018}" presName="space" presStyleCnt="0"/>
      <dgm:spPr/>
    </dgm:pt>
    <dgm:pt modelId="{72B11E43-8340-4EBB-9BED-3995B5445F5A}" type="pres">
      <dgm:prSet presAssocID="{E9AB80B4-7680-4259-AFB4-F54743FCDA35}" presName="composite" presStyleCnt="0"/>
      <dgm:spPr/>
    </dgm:pt>
    <dgm:pt modelId="{CAA6827C-419D-43E4-8672-EEC26840A8B5}" type="pres">
      <dgm:prSet presAssocID="{E9AB80B4-7680-4259-AFB4-F54743FCDA35}" presName="parTx" presStyleLbl="alignNode1" presStyleIdx="1" presStyleCnt="2" custScaleY="68290" custLinFactNeighborX="-3" custLinFactNeighborY="-28353">
        <dgm:presLayoutVars>
          <dgm:chMax val="0"/>
          <dgm:chPref val="0"/>
          <dgm:bulletEnabled val="1"/>
        </dgm:presLayoutVars>
      </dgm:prSet>
      <dgm:spPr/>
    </dgm:pt>
    <dgm:pt modelId="{F4DD511B-8E04-4909-86BC-14D9F23B9936}" type="pres">
      <dgm:prSet presAssocID="{E9AB80B4-7680-4259-AFB4-F54743FCDA35}" presName="desTx" presStyleLbl="alignAccFollowNode1" presStyleIdx="1" presStyleCnt="2" custScaleX="73985" custScaleY="102478" custLinFactNeighborX="-342" custLinFactNeighborY="-2017">
        <dgm:presLayoutVars>
          <dgm:bulletEnabled val="1"/>
        </dgm:presLayoutVars>
      </dgm:prSet>
      <dgm:spPr/>
    </dgm:pt>
  </dgm:ptLst>
  <dgm:cxnLst>
    <dgm:cxn modelId="{9725AA0B-5093-44D9-A0EF-3ED0826A6EE1}" srcId="{E9AB80B4-7680-4259-AFB4-F54743FCDA35}" destId="{91F29F83-55B4-4330-AB70-5F24F65D8BDD}" srcOrd="7" destOrd="0" parTransId="{1C0C8839-1AA6-4562-A372-DC5869217FDF}" sibTransId="{72CCFF01-1111-4734-9A4E-8214571505C1}"/>
    <dgm:cxn modelId="{130C270F-D044-4402-AB41-49DBBB9CB072}" srcId="{E9AB80B4-7680-4259-AFB4-F54743FCDA35}" destId="{4D1FAC53-75E3-4E20-8D5B-15A5EA6457E7}" srcOrd="1" destOrd="0" parTransId="{F6BDE19D-0199-46E9-B14C-7C9773028E71}" sibTransId="{F961A417-C21C-41BC-A065-5E8399D11193}"/>
    <dgm:cxn modelId="{3AE28016-E1EB-4A9A-ADBA-311C40CEF12F}" type="presOf" srcId="{F5600733-AB3F-4D1B-A0EC-F4EC16BFA030}" destId="{DB5BB053-0479-4D60-8D0E-EE0649FAE4E7}" srcOrd="0" destOrd="0" presId="urn:microsoft.com/office/officeart/2005/8/layout/hList1"/>
    <dgm:cxn modelId="{0C447126-55B3-45DD-9CF3-B3F2E01341DA}" srcId="{E9AB80B4-7680-4259-AFB4-F54743FCDA35}" destId="{2C52D18B-2934-4AB7-9E76-27265EF0A784}" srcOrd="4" destOrd="0" parTransId="{3860F138-3666-44F5-8EB7-F7AD08C989E1}" sibTransId="{75917958-4E23-4834-A508-76F3FBE988FF}"/>
    <dgm:cxn modelId="{E4E37C2B-C674-43B6-8DC2-EC3B591E8662}" srcId="{E9AB80B4-7680-4259-AFB4-F54743FCDA35}" destId="{D1903C90-6886-4F51-8DA6-69DC3D0572FC}" srcOrd="5" destOrd="0" parTransId="{11DE4D29-D77D-4E4A-8835-0E7B2CECF71F}" sibTransId="{96B01E9C-470B-4F73-815F-8784A45C8807}"/>
    <dgm:cxn modelId="{FDE57A2D-C738-4D78-AC9B-30313A92E642}" type="presOf" srcId="{35CD01CC-A3BA-4528-A59E-BB0B44799538}" destId="{913E9204-5811-4574-BF49-B9313F06C0FF}" srcOrd="0" destOrd="0" presId="urn:microsoft.com/office/officeart/2005/8/layout/hList1"/>
    <dgm:cxn modelId="{4802162E-4752-45ED-8A82-9D48E563EEEB}" srcId="{B360F8C2-5F6D-4EBC-898B-4165D3853255}" destId="{7BCCB522-5338-4611-9801-9CC68F49FBA8}" srcOrd="7" destOrd="0" parTransId="{722ED5B1-7080-4750-B805-5FEF1D43EB72}" sibTransId="{A47F9657-4D49-4419-9D80-3813D6955BCD}"/>
    <dgm:cxn modelId="{F1FAD53F-4843-4F0F-B95F-8B4B98A9A021}" type="presOf" srcId="{D1903C90-6886-4F51-8DA6-69DC3D0572FC}" destId="{F4DD511B-8E04-4909-86BC-14D9F23B9936}" srcOrd="0" destOrd="5" presId="urn:microsoft.com/office/officeart/2005/8/layout/hList1"/>
    <dgm:cxn modelId="{40C7005D-FCF3-4FA6-BD1D-4D3E834C5966}" type="presOf" srcId="{E08B7EC3-2160-46B7-992F-7CF356691265}" destId="{F4DD511B-8E04-4909-86BC-14D9F23B9936}" srcOrd="0" destOrd="6" presId="urn:microsoft.com/office/officeart/2005/8/layout/hList1"/>
    <dgm:cxn modelId="{85946761-29D1-48D7-BC8C-9F469C2B5E11}" type="presOf" srcId="{91F29F83-55B4-4330-AB70-5F24F65D8BDD}" destId="{F4DD511B-8E04-4909-86BC-14D9F23B9936}" srcOrd="0" destOrd="7" presId="urn:microsoft.com/office/officeart/2005/8/layout/hList1"/>
    <dgm:cxn modelId="{5AC2C441-4979-4D15-952A-EC02B48126C6}" srcId="{E9AB80B4-7680-4259-AFB4-F54743FCDA35}" destId="{E2A83716-C5D8-492A-BB89-B61FCEC28375}" srcOrd="2" destOrd="0" parTransId="{DCAF9DCB-DA8F-4520-9DFB-EE4C43BB7CE3}" sibTransId="{957EDBA5-09DB-49BF-925F-0012DDA22DED}"/>
    <dgm:cxn modelId="{7AA35644-F767-4FDE-B766-E231E57C6134}" srcId="{E9AB80B4-7680-4259-AFB4-F54743FCDA35}" destId="{9FA66FD3-57E6-4773-8820-E4B05B96337E}" srcOrd="12" destOrd="0" parTransId="{B95EA768-A66E-46A9-8F29-3A24E8C7035C}" sibTransId="{3024E18A-F8D1-45A9-AC84-A77CE6EA0C4D}"/>
    <dgm:cxn modelId="{7F09AD47-E8BB-4BC1-AAA9-2DB15E685A3F}" type="presOf" srcId="{E7AC24E7-1F3F-4B39-BA5C-200921EC09B0}" destId="{F4DD511B-8E04-4909-86BC-14D9F23B9936}" srcOrd="0" destOrd="9" presId="urn:microsoft.com/office/officeart/2005/8/layout/hList1"/>
    <dgm:cxn modelId="{60E7E947-3750-41DA-8DAD-01CD88A61EB2}" srcId="{E9AB80B4-7680-4259-AFB4-F54743FCDA35}" destId="{791D1846-9096-46FF-A3E2-E50A81731DBA}" srcOrd="3" destOrd="0" parTransId="{C5A99B5C-FD0E-4349-B4CE-9DC05A04E270}" sibTransId="{07F123F5-90DA-4AB5-B00A-CC54CF8C7D5C}"/>
    <dgm:cxn modelId="{14CDD568-A358-4207-8FAE-57853D224397}" type="presOf" srcId="{B318EEA7-785C-4B23-8C37-38C3BD6EEA0F}" destId="{F4DD511B-8E04-4909-86BC-14D9F23B9936}" srcOrd="0" destOrd="10" presId="urn:microsoft.com/office/officeart/2005/8/layout/hList1"/>
    <dgm:cxn modelId="{AF94F84C-206B-4D43-ACCD-36E7DB1B0045}" srcId="{B360F8C2-5F6D-4EBC-898B-4165D3853255}" destId="{9E1F7783-DCBC-4308-8B64-73229145EA3E}" srcOrd="1" destOrd="0" parTransId="{2FF33341-09BA-434F-8136-918246BFAFBC}" sibTransId="{E1256234-58F7-401C-A4FD-54AB1D448E3E}"/>
    <dgm:cxn modelId="{F8827A52-7B05-41F7-8AA5-8DCB1EB12537}" type="presOf" srcId="{9FA66FD3-57E6-4773-8820-E4B05B96337E}" destId="{F4DD511B-8E04-4909-86BC-14D9F23B9936}" srcOrd="0" destOrd="12" presId="urn:microsoft.com/office/officeart/2005/8/layout/hList1"/>
    <dgm:cxn modelId="{E6583C57-E48A-4A9D-99EB-B97FA99E4E76}" srcId="{B360F8C2-5F6D-4EBC-898B-4165D3853255}" destId="{76439C17-CD78-437B-98EA-A1758366A4B7}" srcOrd="4" destOrd="0" parTransId="{47981BF3-89EF-41A3-AE63-C8AB07B8C5B1}" sibTransId="{42C34FD3-66D7-405F-B125-1EACAA5DF6D6}"/>
    <dgm:cxn modelId="{97DD3784-6615-4A88-BD60-0F2EDB59AA27}" type="presOf" srcId="{E2A83716-C5D8-492A-BB89-B61FCEC28375}" destId="{F4DD511B-8E04-4909-86BC-14D9F23B9936}" srcOrd="0" destOrd="2" presId="urn:microsoft.com/office/officeart/2005/8/layout/hList1"/>
    <dgm:cxn modelId="{77E7F985-FAAB-4030-952E-CCE2905D0573}" type="presOf" srcId="{E9AB80B4-7680-4259-AFB4-F54743FCDA35}" destId="{CAA6827C-419D-43E4-8672-EEC26840A8B5}" srcOrd="0" destOrd="0" presId="urn:microsoft.com/office/officeart/2005/8/layout/hList1"/>
    <dgm:cxn modelId="{4110FF8F-CB6A-49BE-A185-7785C5A6CB9A}" type="presOf" srcId="{C4E89991-18E0-4CCE-9054-CC789DA0B813}" destId="{DB5BB053-0479-4D60-8D0E-EE0649FAE4E7}" srcOrd="0" destOrd="3" presId="urn:microsoft.com/office/officeart/2005/8/layout/hList1"/>
    <dgm:cxn modelId="{9B816095-2653-43FE-A0B2-74EA31498AA0}" srcId="{B360F8C2-5F6D-4EBC-898B-4165D3853255}" destId="{78F7CCB9-4065-453F-8176-2DF7A2FF9B6E}" srcOrd="2" destOrd="0" parTransId="{ADC23A66-7EC2-4956-8927-BDC6E359DB1C}" sibTransId="{3D8CCF45-289F-4FEF-B7B1-7E62FD349852}"/>
    <dgm:cxn modelId="{EBAE1F96-D603-4E7A-B872-00C2CAEE77E5}" type="presOf" srcId="{B360F8C2-5F6D-4EBC-898B-4165D3853255}" destId="{B5AF2B5C-C3C3-4242-9705-F4A18230E710}" srcOrd="0" destOrd="0" presId="urn:microsoft.com/office/officeart/2005/8/layout/hList1"/>
    <dgm:cxn modelId="{9B069DA7-0878-48A2-A3B0-249507E70BC6}" srcId="{E9AB80B4-7680-4259-AFB4-F54743FCDA35}" destId="{CC669C76-1510-44D3-B2F3-660552AB36D7}" srcOrd="11" destOrd="0" parTransId="{64CD6FCD-9BF9-429F-B71D-4226C3255437}" sibTransId="{80DBBAFA-73DA-4FF1-89C8-24226DCC3EBD}"/>
    <dgm:cxn modelId="{620F7CA8-DBD2-43E5-8CA8-BA18AE72E2C7}" type="presOf" srcId="{791D1846-9096-46FF-A3E2-E50A81731DBA}" destId="{F4DD511B-8E04-4909-86BC-14D9F23B9936}" srcOrd="0" destOrd="3" presId="urn:microsoft.com/office/officeart/2005/8/layout/hList1"/>
    <dgm:cxn modelId="{315CBCA8-D70A-43BC-B6FB-9052851EAB85}" srcId="{B360F8C2-5F6D-4EBC-898B-4165D3853255}" destId="{20B2D77C-6FA9-45C0-BEA8-926094B56D65}" srcOrd="6" destOrd="0" parTransId="{A17E1965-C647-4612-A310-97654904D56E}" sibTransId="{36928659-85D8-4E3B-904D-274FB461F4FF}"/>
    <dgm:cxn modelId="{6228E8A9-B7E3-41E1-B3C0-B93B3359F7C0}" type="presOf" srcId="{4D1FAC53-75E3-4E20-8D5B-15A5EA6457E7}" destId="{F4DD511B-8E04-4909-86BC-14D9F23B9936}" srcOrd="0" destOrd="1" presId="urn:microsoft.com/office/officeart/2005/8/layout/hList1"/>
    <dgm:cxn modelId="{587D8FAC-6C53-4049-B185-391D71587A7E}" srcId="{E9AB80B4-7680-4259-AFB4-F54743FCDA35}" destId="{E7AC24E7-1F3F-4B39-BA5C-200921EC09B0}" srcOrd="9" destOrd="0" parTransId="{8ED30254-59BD-4098-A104-599083513FE3}" sibTransId="{3E1EE0C3-1051-4E7E-A908-B30B357D873D}"/>
    <dgm:cxn modelId="{2212B0AC-05A8-4E86-9090-202835B6CEB6}" type="presOf" srcId="{B6A094B6-E2FF-4261-8AF4-79E136489911}" destId="{F4DD511B-8E04-4909-86BC-14D9F23B9936}" srcOrd="0" destOrd="8" presId="urn:microsoft.com/office/officeart/2005/8/layout/hList1"/>
    <dgm:cxn modelId="{E818B3AD-B7F8-4E12-A65C-0901FA268F87}" type="presOf" srcId="{CC669C76-1510-44D3-B2F3-660552AB36D7}" destId="{F4DD511B-8E04-4909-86BC-14D9F23B9936}" srcOrd="0" destOrd="11" presId="urn:microsoft.com/office/officeart/2005/8/layout/hList1"/>
    <dgm:cxn modelId="{7298D4AD-7E17-4369-8654-DF74AFAADBF6}" srcId="{E9AB80B4-7680-4259-AFB4-F54743FCDA35}" destId="{B6A094B6-E2FF-4261-8AF4-79E136489911}" srcOrd="8" destOrd="0" parTransId="{6D266185-0A27-48BD-A563-EA770973A12A}" sibTransId="{0517E323-E916-42EC-B267-6F64BA2AE54C}"/>
    <dgm:cxn modelId="{FD4ECFB6-823B-4065-BD62-85ED007CE2BF}" srcId="{35CD01CC-A3BA-4528-A59E-BB0B44799538}" destId="{B360F8C2-5F6D-4EBC-898B-4165D3853255}" srcOrd="0" destOrd="0" parTransId="{D9CC8346-18AB-4058-9A44-28A96C462202}" sibTransId="{65F14280-CD12-4535-8B1B-186D2B38A018}"/>
    <dgm:cxn modelId="{066E40BC-1BC3-4728-BE20-164B6413699E}" type="presOf" srcId="{2C52D18B-2934-4AB7-9E76-27265EF0A784}" destId="{F4DD511B-8E04-4909-86BC-14D9F23B9936}" srcOrd="0" destOrd="4" presId="urn:microsoft.com/office/officeart/2005/8/layout/hList1"/>
    <dgm:cxn modelId="{93D764BF-6B11-4AC7-B124-9A0D2C29051F}" srcId="{35CD01CC-A3BA-4528-A59E-BB0B44799538}" destId="{E9AB80B4-7680-4259-AFB4-F54743FCDA35}" srcOrd="1" destOrd="0" parTransId="{E9BE8CBB-FDDC-454C-82C1-CAA83C876E77}" sibTransId="{40F57667-AF47-498E-B947-D55E6F683079}"/>
    <dgm:cxn modelId="{6DE189BF-2B90-423D-ADDD-7D21BF5E1092}" type="presOf" srcId="{79497D2D-F032-41A7-96F0-FFC870A01426}" destId="{F4DD511B-8E04-4909-86BC-14D9F23B9936}" srcOrd="0" destOrd="0" presId="urn:microsoft.com/office/officeart/2005/8/layout/hList1"/>
    <dgm:cxn modelId="{7C3934C1-DBCF-452E-8386-F47A42948435}" type="presOf" srcId="{9E1F7783-DCBC-4308-8B64-73229145EA3E}" destId="{DB5BB053-0479-4D60-8D0E-EE0649FAE4E7}" srcOrd="0" destOrd="1" presId="urn:microsoft.com/office/officeart/2005/8/layout/hList1"/>
    <dgm:cxn modelId="{F0D736C4-DAA2-4658-849A-A97A4200B608}" srcId="{E9AB80B4-7680-4259-AFB4-F54743FCDA35}" destId="{B318EEA7-785C-4B23-8C37-38C3BD6EEA0F}" srcOrd="10" destOrd="0" parTransId="{5A17254B-CA0B-414D-8C63-63D9CE4C5E02}" sibTransId="{7DA3E555-FE16-4B44-8C2E-416514B0283D}"/>
    <dgm:cxn modelId="{5BCDDBC5-D5B3-4F7C-9ED1-0D218B25D119}" type="presOf" srcId="{20B2D77C-6FA9-45C0-BEA8-926094B56D65}" destId="{DB5BB053-0479-4D60-8D0E-EE0649FAE4E7}" srcOrd="0" destOrd="6" presId="urn:microsoft.com/office/officeart/2005/8/layout/hList1"/>
    <dgm:cxn modelId="{CA0779CB-74D1-4566-AE17-FF1C70285731}" type="presOf" srcId="{76439C17-CD78-437B-98EA-A1758366A4B7}" destId="{DB5BB053-0479-4D60-8D0E-EE0649FAE4E7}" srcOrd="0" destOrd="4" presId="urn:microsoft.com/office/officeart/2005/8/layout/hList1"/>
    <dgm:cxn modelId="{F02CFCE0-DA93-4433-8CDC-67F20E4F4214}" type="presOf" srcId="{0C230A23-370C-4626-9655-C4758ABE1206}" destId="{DB5BB053-0479-4D60-8D0E-EE0649FAE4E7}" srcOrd="0" destOrd="5" presId="urn:microsoft.com/office/officeart/2005/8/layout/hList1"/>
    <dgm:cxn modelId="{1A7504E8-E69D-4F51-8D0C-0592355CDB82}" srcId="{E9AB80B4-7680-4259-AFB4-F54743FCDA35}" destId="{E08B7EC3-2160-46B7-992F-7CF356691265}" srcOrd="6" destOrd="0" parTransId="{C41481FF-89EB-4E1A-9FFD-AB4D12005F59}" sibTransId="{BD23C193-3EBF-4FA3-BC40-9476BB583C38}"/>
    <dgm:cxn modelId="{45CE1DE8-72F6-43F1-BB11-B1555CC9C083}" type="presOf" srcId="{78F7CCB9-4065-453F-8176-2DF7A2FF9B6E}" destId="{DB5BB053-0479-4D60-8D0E-EE0649FAE4E7}" srcOrd="0" destOrd="2" presId="urn:microsoft.com/office/officeart/2005/8/layout/hList1"/>
    <dgm:cxn modelId="{730E24EB-700B-47DF-96A9-2A276E5E57BD}" type="presOf" srcId="{7BCCB522-5338-4611-9801-9CC68F49FBA8}" destId="{DB5BB053-0479-4D60-8D0E-EE0649FAE4E7}" srcOrd="0" destOrd="7" presId="urn:microsoft.com/office/officeart/2005/8/layout/hList1"/>
    <dgm:cxn modelId="{6B5BCEEE-5C10-4494-ABA3-65BB852A5DA4}" srcId="{B360F8C2-5F6D-4EBC-898B-4165D3853255}" destId="{C4E89991-18E0-4CCE-9054-CC789DA0B813}" srcOrd="3" destOrd="0" parTransId="{85348248-9065-462D-A393-12CE31781236}" sibTransId="{FABF3322-E7FC-43EF-840D-0E6D6A551DFF}"/>
    <dgm:cxn modelId="{6E953DF0-C595-444D-AA8B-7C9551F47BFA}" srcId="{B360F8C2-5F6D-4EBC-898B-4165D3853255}" destId="{F5600733-AB3F-4D1B-A0EC-F4EC16BFA030}" srcOrd="0" destOrd="0" parTransId="{C4C73ACF-993F-4226-A37D-A51BA0E9026F}" sibTransId="{DC54F66E-83CA-4F73-A4A7-E5E147FE7BA7}"/>
    <dgm:cxn modelId="{4936FDF4-4B75-47CE-A046-EB5C129E014D}" srcId="{E9AB80B4-7680-4259-AFB4-F54743FCDA35}" destId="{79497D2D-F032-41A7-96F0-FFC870A01426}" srcOrd="0" destOrd="0" parTransId="{34F402F8-ED10-449D-BF78-242DBBDA8FCD}" sibTransId="{B08CC8A8-37F5-4704-A431-FA3C7040AB4A}"/>
    <dgm:cxn modelId="{E6E80DFC-AA3A-462B-AB3F-B986A1CF08C4}" srcId="{B360F8C2-5F6D-4EBC-898B-4165D3853255}" destId="{0C230A23-370C-4626-9655-C4758ABE1206}" srcOrd="5" destOrd="0" parTransId="{DB28210F-2E08-4F32-86CF-E34A71EFE021}" sibTransId="{B9EA088C-CE44-4E57-A369-5E4F07CE96B1}"/>
    <dgm:cxn modelId="{196305D8-B89D-4E25-85F5-73934AD964BC}" type="presParOf" srcId="{913E9204-5811-4574-BF49-B9313F06C0FF}" destId="{4BF248F0-9B49-47AF-9348-3EB58CE987F5}" srcOrd="0" destOrd="0" presId="urn:microsoft.com/office/officeart/2005/8/layout/hList1"/>
    <dgm:cxn modelId="{DEBCFA04-77A6-4F5E-A9BF-B16415B8C73A}" type="presParOf" srcId="{4BF248F0-9B49-47AF-9348-3EB58CE987F5}" destId="{B5AF2B5C-C3C3-4242-9705-F4A18230E710}" srcOrd="0" destOrd="0" presId="urn:microsoft.com/office/officeart/2005/8/layout/hList1"/>
    <dgm:cxn modelId="{20C0CDC5-093E-4547-90CD-45F30C2A7E54}" type="presParOf" srcId="{4BF248F0-9B49-47AF-9348-3EB58CE987F5}" destId="{DB5BB053-0479-4D60-8D0E-EE0649FAE4E7}" srcOrd="1" destOrd="0" presId="urn:microsoft.com/office/officeart/2005/8/layout/hList1"/>
    <dgm:cxn modelId="{F344602A-5927-4EC2-AFEB-7FB134198FF7}" type="presParOf" srcId="{913E9204-5811-4574-BF49-B9313F06C0FF}" destId="{FF045A17-1437-4723-B053-BED5C54323C6}" srcOrd="1" destOrd="0" presId="urn:microsoft.com/office/officeart/2005/8/layout/hList1"/>
    <dgm:cxn modelId="{087CEC51-1778-434A-865B-A05978DCFF95}" type="presParOf" srcId="{913E9204-5811-4574-BF49-B9313F06C0FF}" destId="{72B11E43-8340-4EBB-9BED-3995B5445F5A}" srcOrd="2" destOrd="0" presId="urn:microsoft.com/office/officeart/2005/8/layout/hList1"/>
    <dgm:cxn modelId="{54C97270-6C80-4EF2-BC2A-1A583C7DF61C}" type="presParOf" srcId="{72B11E43-8340-4EBB-9BED-3995B5445F5A}" destId="{CAA6827C-419D-43E4-8672-EEC26840A8B5}" srcOrd="0" destOrd="0" presId="urn:microsoft.com/office/officeart/2005/8/layout/hList1"/>
    <dgm:cxn modelId="{A2D20274-0E21-487A-9CDD-DCA6790CE99D}" type="presParOf" srcId="{72B11E43-8340-4EBB-9BED-3995B5445F5A}" destId="{F4DD511B-8E04-4909-86BC-14D9F23B99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F2B5C-C3C3-4242-9705-F4A18230E710}">
      <dsp:nvSpPr>
        <dsp:cNvPr id="0" name=""/>
        <dsp:cNvSpPr/>
      </dsp:nvSpPr>
      <dsp:spPr>
        <a:xfrm>
          <a:off x="41" y="174239"/>
          <a:ext cx="4016928" cy="1267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部门日常经费</a:t>
          </a:r>
        </a:p>
      </dsp:txBody>
      <dsp:txXfrm>
        <a:off x="41" y="174239"/>
        <a:ext cx="4016928" cy="1267200"/>
      </dsp:txXfrm>
    </dsp:sp>
    <dsp:sp modelId="{DB5BB053-0479-4D60-8D0E-EE0649FAE4E7}">
      <dsp:nvSpPr>
        <dsp:cNvPr id="0" name=""/>
        <dsp:cNvSpPr/>
      </dsp:nvSpPr>
      <dsp:spPr>
        <a:xfrm>
          <a:off x="455079" y="1441439"/>
          <a:ext cx="3106853" cy="398573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ts val="600"/>
            </a:spcAft>
            <a:buChar char="•"/>
          </a:pPr>
          <a:r>
            <a:rPr lang="zh-CN" altLang="en-US" sz="2000" kern="1200" dirty="0"/>
            <a:t>部门申报</a:t>
          </a:r>
        </a:p>
        <a:p>
          <a:pPr marL="228600" lvl="1" indent="-228600" algn="ctr" defTabSz="889000">
            <a:lnSpc>
              <a:spcPct val="90000"/>
            </a:lnSpc>
            <a:spcBef>
              <a:spcPct val="0"/>
            </a:spcBef>
            <a:spcAft>
              <a:spcPts val="600"/>
            </a:spcAft>
            <a:buChar char="•"/>
          </a:pPr>
          <a:endParaRPr lang="zh-CN" altLang="en-US" sz="2000" kern="1200" dirty="0"/>
        </a:p>
        <a:p>
          <a:pPr marL="228600" lvl="1" indent="-228600" algn="ctr" defTabSz="889000">
            <a:lnSpc>
              <a:spcPct val="90000"/>
            </a:lnSpc>
            <a:spcBef>
              <a:spcPct val="0"/>
            </a:spcBef>
            <a:spcAft>
              <a:spcPts val="600"/>
            </a:spcAft>
            <a:buChar char="•"/>
          </a:pPr>
          <a:r>
            <a:rPr lang="zh-CN" altLang="en-US" sz="2000" kern="1200" dirty="0"/>
            <a:t>部门负责人审核</a:t>
          </a:r>
        </a:p>
        <a:p>
          <a:pPr marL="228600" lvl="1" indent="-228600" algn="ctr" defTabSz="889000">
            <a:lnSpc>
              <a:spcPct val="90000"/>
            </a:lnSpc>
            <a:spcBef>
              <a:spcPct val="0"/>
            </a:spcBef>
            <a:spcAft>
              <a:spcPts val="600"/>
            </a:spcAft>
            <a:buChar char="•"/>
          </a:pPr>
          <a:endParaRPr lang="zh-CN" altLang="en-US" sz="2000" kern="1200" dirty="0"/>
        </a:p>
        <a:p>
          <a:pPr marL="228600" lvl="1" indent="-228600" algn="ctr" defTabSz="889000">
            <a:lnSpc>
              <a:spcPct val="90000"/>
            </a:lnSpc>
            <a:spcBef>
              <a:spcPct val="0"/>
            </a:spcBef>
            <a:spcAft>
              <a:spcPts val="600"/>
            </a:spcAft>
            <a:buChar char="•"/>
          </a:pPr>
          <a:r>
            <a:rPr lang="zh-CN" altLang="en-US" sz="2000" kern="1200" dirty="0"/>
            <a:t>部门分管领导或二级学院联系人审核（线下）</a:t>
          </a:r>
        </a:p>
        <a:p>
          <a:pPr marL="228600" lvl="1" indent="-228600" algn="ctr" defTabSz="889000">
            <a:lnSpc>
              <a:spcPct val="90000"/>
            </a:lnSpc>
            <a:spcBef>
              <a:spcPct val="0"/>
            </a:spcBef>
            <a:spcAft>
              <a:spcPts val="600"/>
            </a:spcAft>
            <a:buChar char="•"/>
          </a:pPr>
          <a:endParaRPr lang="zh-CN" altLang="en-US" sz="2000" kern="1200" dirty="0"/>
        </a:p>
        <a:p>
          <a:pPr marL="228600" lvl="1" indent="-228600" algn="ctr" defTabSz="889000">
            <a:lnSpc>
              <a:spcPct val="90000"/>
            </a:lnSpc>
            <a:spcBef>
              <a:spcPct val="0"/>
            </a:spcBef>
            <a:spcAft>
              <a:spcPts val="600"/>
            </a:spcAft>
            <a:buChar char="•"/>
          </a:pPr>
          <a:r>
            <a:rPr lang="zh-CN" altLang="en-US" sz="2000" kern="1200" dirty="0"/>
            <a:t>财务处审核并编号拨款（根据已审核的纸质版）</a:t>
          </a:r>
        </a:p>
        <a:p>
          <a:pPr marL="285750" lvl="1" indent="-285750" algn="l" defTabSz="1600200">
            <a:lnSpc>
              <a:spcPct val="90000"/>
            </a:lnSpc>
            <a:spcBef>
              <a:spcPct val="0"/>
            </a:spcBef>
            <a:spcAft>
              <a:spcPct val="15000"/>
            </a:spcAft>
            <a:buChar char="•"/>
          </a:pPr>
          <a:endParaRPr lang="zh-CN" altLang="en-US" sz="3600" kern="1200" dirty="0"/>
        </a:p>
      </dsp:txBody>
      <dsp:txXfrm>
        <a:off x="455079" y="1441439"/>
        <a:ext cx="3106853" cy="3985739"/>
      </dsp:txXfrm>
    </dsp:sp>
    <dsp:sp modelId="{CAA6827C-419D-43E4-8672-EEC26840A8B5}">
      <dsp:nvSpPr>
        <dsp:cNvPr id="0" name=""/>
        <dsp:cNvSpPr/>
      </dsp:nvSpPr>
      <dsp:spPr>
        <a:xfrm>
          <a:off x="4579220" y="184365"/>
          <a:ext cx="4016928" cy="74932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t>归口部门经费</a:t>
          </a:r>
        </a:p>
      </dsp:txBody>
      <dsp:txXfrm>
        <a:off x="4579220" y="184365"/>
        <a:ext cx="4016928" cy="749321"/>
      </dsp:txXfrm>
    </dsp:sp>
    <dsp:sp modelId="{F4DD511B-8E04-4909-86BC-14D9F23B9936}">
      <dsp:nvSpPr>
        <dsp:cNvPr id="0" name=""/>
        <dsp:cNvSpPr/>
      </dsp:nvSpPr>
      <dsp:spPr>
        <a:xfrm>
          <a:off x="5088105" y="941047"/>
          <a:ext cx="2971924" cy="408450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归口部门拆分申报</a:t>
          </a:r>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a:t>归口部门领导审核</a:t>
          </a:r>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a:t>归口部门分管校领导审核</a:t>
          </a:r>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a:t>财务处审核并编号拨款</a:t>
          </a:r>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a:t>归口部门拆分拨款或统筹执行</a:t>
          </a:r>
        </a:p>
      </dsp:txBody>
      <dsp:txXfrm>
        <a:off x="5088105" y="941047"/>
        <a:ext cx="2971924" cy="408450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2A54C80-263E-416B-A8E0-580EDEADCBDC}"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1/10/2023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cw.xdsisu.edu.cn/2021/1108/c142a34675/page.htm" TargetMode="External"/><Relationship Id="rId2" Type="http://schemas.openxmlformats.org/officeDocument/2006/relationships/hyperlink" Target="https://cw.xdsisu.edu.cn/2022/1026/c142a38214/page.ht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w.xdsisu.edu.cn/2017/0821/c142a2529/page.htm" TargetMode="External"/><Relationship Id="rId2" Type="http://schemas.openxmlformats.org/officeDocument/2006/relationships/hyperlink" Target="https://cw.xdsisu.edu.cn/2019/1128/c142a26441/page.htm" TargetMode="External"/><Relationship Id="rId1" Type="http://schemas.openxmlformats.org/officeDocument/2006/relationships/slideLayout" Target="../slideLayouts/slideLayout4.xml"/><Relationship Id="rId4" Type="http://schemas.openxmlformats.org/officeDocument/2006/relationships/hyperlink" Target="http://xssf.xdsisu.edu.cn:8003/NoticeInfo.aspx?id=6"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w.xdsisu.edu.cn/2017/0821/c142a2528/page.htm" TargetMode="External"/><Relationship Id="rId2" Type="http://schemas.openxmlformats.org/officeDocument/2006/relationships/hyperlink" Target="https://cw.xdsisu.edu.cn/2019/1128/c142a26441/page.htm"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cw.xdsisu.edu.cn/2021/1117/c144a34795/page.htm" TargetMode="External"/><Relationship Id="rId2" Type="http://schemas.openxmlformats.org/officeDocument/2006/relationships/hyperlink" Target="https://www.xdsisu.edu.cn/2021/0608/c237a31513/page.htm"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cw.xdsisu.edu.cn/2022/0110/c144a35304/page.htm"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7D1B2-579B-4556-BE84-A34710E9F84A}"/>
              </a:ext>
            </a:extLst>
          </p:cNvPr>
          <p:cNvSpPr>
            <a:spLocks noGrp="1"/>
          </p:cNvSpPr>
          <p:nvPr>
            <p:ph type="ctrTitle"/>
          </p:nvPr>
        </p:nvSpPr>
        <p:spPr>
          <a:xfrm>
            <a:off x="1645090" y="2381530"/>
            <a:ext cx="7766936" cy="1646302"/>
          </a:xfrm>
        </p:spPr>
        <p:txBody>
          <a:bodyPr/>
          <a:lstStyle/>
          <a:p>
            <a:pPr algn="ctr"/>
            <a:r>
              <a:rPr lang="zh-CN" altLang="en-US" dirty="0"/>
              <a:t>校内预算“二上”申报</a:t>
            </a:r>
            <a:br>
              <a:rPr lang="en-US" altLang="zh-CN" dirty="0"/>
            </a:br>
            <a:r>
              <a:rPr lang="zh-CN" altLang="en-US" dirty="0"/>
              <a:t>工作说明</a:t>
            </a:r>
          </a:p>
        </p:txBody>
      </p:sp>
    </p:spTree>
    <p:extLst>
      <p:ext uri="{BB962C8B-B14F-4D97-AF65-F5344CB8AC3E}">
        <p14:creationId xmlns:p14="http://schemas.microsoft.com/office/powerpoint/2010/main" val="102256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FB9196-2D85-4560-AF89-D4CE84631CA6}"/>
              </a:ext>
            </a:extLst>
          </p:cNvPr>
          <p:cNvSpPr>
            <a:spLocks noGrp="1"/>
          </p:cNvSpPr>
          <p:nvPr>
            <p:ph type="title"/>
          </p:nvPr>
        </p:nvSpPr>
        <p:spPr>
          <a:xfrm>
            <a:off x="677334" y="609600"/>
            <a:ext cx="8596668" cy="787879"/>
          </a:xfrm>
        </p:spPr>
        <p:txBody>
          <a:bodyPr>
            <a:normAutofit/>
          </a:bodyPr>
          <a:lstStyle/>
          <a:p>
            <a:r>
              <a:rPr lang="zh-CN" altLang="en-US" dirty="0"/>
              <a:t>“二上”申报说明</a:t>
            </a:r>
            <a:r>
              <a:rPr lang="en-US" altLang="zh-CN" dirty="0"/>
              <a:t>——</a:t>
            </a:r>
            <a:r>
              <a:rPr lang="zh-CN" altLang="en-US" dirty="0"/>
              <a:t>预算明细表</a:t>
            </a:r>
          </a:p>
        </p:txBody>
      </p:sp>
      <p:sp>
        <p:nvSpPr>
          <p:cNvPr id="3" name="内容占位符 2">
            <a:extLst>
              <a:ext uri="{FF2B5EF4-FFF2-40B4-BE49-F238E27FC236}">
                <a16:creationId xmlns:a16="http://schemas.microsoft.com/office/drawing/2014/main" id="{2FDBA6B0-FDF9-4A99-B837-122B6289BB0C}"/>
              </a:ext>
            </a:extLst>
          </p:cNvPr>
          <p:cNvSpPr>
            <a:spLocks noGrp="1"/>
          </p:cNvSpPr>
          <p:nvPr>
            <p:ph sz="half" idx="1"/>
          </p:nvPr>
        </p:nvSpPr>
        <p:spPr>
          <a:xfrm>
            <a:off x="677334" y="1662023"/>
            <a:ext cx="8662198" cy="4379338"/>
          </a:xfrm>
        </p:spPr>
        <p:txBody>
          <a:bodyPr/>
          <a:lstStyle/>
          <a:p>
            <a:r>
              <a:rPr lang="zh-CN" altLang="en-US" dirty="0"/>
              <a:t>“开支内容”应分项填写具体费用，如餐费、交通费、住宿费、租赁费等，不可简单填写培训费、会议费等费用类型，需填写具体会议、活动内容。</a:t>
            </a:r>
            <a:endParaRPr lang="en-US" altLang="zh-CN" dirty="0"/>
          </a:p>
          <a:p>
            <a:endParaRPr lang="en-US" altLang="zh-CN" dirty="0"/>
          </a:p>
          <a:p>
            <a:r>
              <a:rPr lang="zh-CN" altLang="en-US" dirty="0"/>
              <a:t>经济科目及科目说明：选择经济科目后，科目说明自动跳出。</a:t>
            </a:r>
            <a:endParaRPr lang="en-US" altLang="zh-CN" dirty="0"/>
          </a:p>
          <a:p>
            <a:endParaRPr lang="en-US" altLang="zh-CN" dirty="0"/>
          </a:p>
          <a:p>
            <a:r>
              <a:rPr lang="zh-CN" altLang="en-US" dirty="0"/>
              <a:t>数量及单价：主要针对设备购置类预算，其他类型支出数量写“</a:t>
            </a:r>
            <a:r>
              <a:rPr lang="en-US" altLang="zh-CN" dirty="0"/>
              <a:t>1</a:t>
            </a:r>
            <a:r>
              <a:rPr lang="zh-CN" altLang="en-US" dirty="0"/>
              <a:t>”。</a:t>
            </a:r>
          </a:p>
        </p:txBody>
      </p:sp>
    </p:spTree>
    <p:extLst>
      <p:ext uri="{BB962C8B-B14F-4D97-AF65-F5344CB8AC3E}">
        <p14:creationId xmlns:p14="http://schemas.microsoft.com/office/powerpoint/2010/main" val="216130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FB9196-2D85-4560-AF89-D4CE84631CA6}"/>
              </a:ext>
            </a:extLst>
          </p:cNvPr>
          <p:cNvSpPr>
            <a:spLocks noGrp="1"/>
          </p:cNvSpPr>
          <p:nvPr>
            <p:ph type="title"/>
          </p:nvPr>
        </p:nvSpPr>
        <p:spPr>
          <a:xfrm>
            <a:off x="677334" y="609600"/>
            <a:ext cx="8596668" cy="787879"/>
          </a:xfrm>
        </p:spPr>
        <p:txBody>
          <a:bodyPr>
            <a:normAutofit/>
          </a:bodyPr>
          <a:lstStyle/>
          <a:p>
            <a:r>
              <a:rPr lang="zh-CN" altLang="en-US" dirty="0"/>
              <a:t>“二上”申报说明</a:t>
            </a:r>
            <a:r>
              <a:rPr lang="en-US" altLang="zh-CN" dirty="0"/>
              <a:t>——</a:t>
            </a:r>
            <a:r>
              <a:rPr lang="zh-CN" altLang="en-US" dirty="0"/>
              <a:t>常见开支内容解读</a:t>
            </a:r>
          </a:p>
        </p:txBody>
      </p:sp>
      <p:sp>
        <p:nvSpPr>
          <p:cNvPr id="3" name="内容占位符 2">
            <a:extLst>
              <a:ext uri="{FF2B5EF4-FFF2-40B4-BE49-F238E27FC236}">
                <a16:creationId xmlns:a16="http://schemas.microsoft.com/office/drawing/2014/main" id="{2FDBA6B0-FDF9-4A99-B837-122B6289BB0C}"/>
              </a:ext>
            </a:extLst>
          </p:cNvPr>
          <p:cNvSpPr>
            <a:spLocks noGrp="1"/>
          </p:cNvSpPr>
          <p:nvPr>
            <p:ph sz="half" idx="1"/>
          </p:nvPr>
        </p:nvSpPr>
        <p:spPr>
          <a:xfrm>
            <a:off x="677334" y="1662023"/>
            <a:ext cx="8662198" cy="4379338"/>
          </a:xfrm>
        </p:spPr>
        <p:txBody>
          <a:bodyPr/>
          <a:lstStyle/>
          <a:p>
            <a:r>
              <a:rPr lang="en-US" altLang="zh-CN" b="1" dirty="0"/>
              <a:t>1.</a:t>
            </a:r>
            <a:r>
              <a:rPr lang="zh-CN" altLang="en-US" b="1" dirty="0"/>
              <a:t>差旅费</a:t>
            </a:r>
            <a:endParaRPr lang="en-US" altLang="zh-CN" b="1" dirty="0"/>
          </a:p>
          <a:p>
            <a:pPr marL="0" indent="0">
              <a:buNone/>
            </a:pPr>
            <a:r>
              <a:rPr lang="zh-CN" altLang="en-US" dirty="0"/>
              <a:t>      主要用于作人员临时到常驻地以外地区开展相关考察、业务调研、学术交流等所发生的差旅费支出（含远郊公务差旅费），按城市间交通费、住宿费、餐费和市内交通包干等分项填列开支内容。</a:t>
            </a:r>
          </a:p>
          <a:p>
            <a:pPr marL="0" indent="0">
              <a:buNone/>
            </a:pPr>
            <a:r>
              <a:rPr lang="zh-CN" altLang="en-US" dirty="0"/>
              <a:t>     市外差旅费测算依据为</a:t>
            </a:r>
            <a:r>
              <a:rPr lang="zh-CN" altLang="en-US" dirty="0">
                <a:hlinkClick r:id="rId2"/>
              </a:rPr>
              <a:t>关于印发</a:t>
            </a:r>
            <a:r>
              <a:rPr lang="en-US" altLang="zh-CN" dirty="0">
                <a:hlinkClick r:id="rId2"/>
              </a:rPr>
              <a:t>《</a:t>
            </a:r>
            <a:r>
              <a:rPr lang="zh-CN" altLang="en-US" dirty="0">
                <a:hlinkClick r:id="rId2"/>
              </a:rPr>
              <a:t>上海外国语大学贤达经济人文学院财务报销、支款管理规定</a:t>
            </a:r>
            <a:r>
              <a:rPr lang="en-US" altLang="zh-CN" dirty="0">
                <a:hlinkClick r:id="rId2"/>
              </a:rPr>
              <a:t>》</a:t>
            </a:r>
            <a:r>
              <a:rPr lang="zh-CN" altLang="en-US" dirty="0">
                <a:hlinkClick r:id="rId2"/>
              </a:rPr>
              <a:t>的通知 上外贤达财</a:t>
            </a:r>
            <a:r>
              <a:rPr lang="en-US" altLang="zh-CN" dirty="0">
                <a:hlinkClick r:id="rId2"/>
              </a:rPr>
              <a:t>〔2022〕3</a:t>
            </a:r>
            <a:r>
              <a:rPr lang="zh-CN" altLang="en-US" dirty="0">
                <a:hlinkClick r:id="rId2"/>
              </a:rPr>
              <a:t>号</a:t>
            </a:r>
            <a:endParaRPr lang="en-US" altLang="zh-CN" dirty="0"/>
          </a:p>
          <a:p>
            <a:pPr marL="0" indent="0">
              <a:buNone/>
            </a:pPr>
            <a:r>
              <a:rPr lang="en-US" altLang="zh-CN" dirty="0"/>
              <a:t>      </a:t>
            </a:r>
            <a:r>
              <a:rPr lang="zh-CN" altLang="en-US" dirty="0"/>
              <a:t>上海市远郊差旅经费测算依据为</a:t>
            </a:r>
            <a:r>
              <a:rPr lang="en-US" altLang="zh-CN" dirty="0">
                <a:hlinkClick r:id="rId3"/>
              </a:rPr>
              <a:t>《</a:t>
            </a:r>
            <a:r>
              <a:rPr lang="zh-CN" altLang="en-US" dirty="0">
                <a:hlinkClick r:id="rId3"/>
              </a:rPr>
              <a:t>关于本市市级机关工作人员到郊区县开展公务活动差旅费有关问题的通知</a:t>
            </a:r>
            <a:r>
              <a:rPr lang="en-US" altLang="zh-CN" dirty="0">
                <a:hlinkClick r:id="rId3"/>
              </a:rPr>
              <a:t>》</a:t>
            </a:r>
            <a:endParaRPr lang="en-US" altLang="zh-CN" dirty="0"/>
          </a:p>
          <a:p>
            <a:pPr marL="0" indent="0">
              <a:buNone/>
            </a:pPr>
            <a:r>
              <a:rPr lang="en-US" altLang="zh-CN" dirty="0"/>
              <a:t>      </a:t>
            </a:r>
          </a:p>
          <a:p>
            <a:pPr marL="0" indent="0">
              <a:buNone/>
            </a:pPr>
            <a:r>
              <a:rPr lang="zh-CN" altLang="en-US" dirty="0"/>
              <a:t>      通常情况下，途中住宿天数比用餐和落地交通天数少</a:t>
            </a:r>
            <a:r>
              <a:rPr lang="en-US" altLang="zh-CN" dirty="0"/>
              <a:t>1</a:t>
            </a:r>
            <a:r>
              <a:rPr lang="zh-CN" altLang="en-US" dirty="0"/>
              <a:t>天，请精确测算。</a:t>
            </a:r>
            <a:endParaRPr lang="en-US" altLang="zh-CN" dirty="0"/>
          </a:p>
          <a:p>
            <a:pPr marL="0" indent="0">
              <a:buNone/>
            </a:pPr>
            <a:endParaRPr lang="zh-CN" altLang="en-US" dirty="0"/>
          </a:p>
          <a:p>
            <a:pPr marL="0" indent="0">
              <a:buNone/>
            </a:pPr>
            <a:endParaRPr lang="zh-CN" altLang="en-US" b="1" dirty="0"/>
          </a:p>
        </p:txBody>
      </p:sp>
    </p:spTree>
    <p:extLst>
      <p:ext uri="{BB962C8B-B14F-4D97-AF65-F5344CB8AC3E}">
        <p14:creationId xmlns:p14="http://schemas.microsoft.com/office/powerpoint/2010/main" val="377132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FB9196-2D85-4560-AF89-D4CE84631CA6}"/>
              </a:ext>
            </a:extLst>
          </p:cNvPr>
          <p:cNvSpPr>
            <a:spLocks noGrp="1"/>
          </p:cNvSpPr>
          <p:nvPr>
            <p:ph type="title"/>
          </p:nvPr>
        </p:nvSpPr>
        <p:spPr>
          <a:xfrm>
            <a:off x="677334" y="609600"/>
            <a:ext cx="8596668" cy="787879"/>
          </a:xfrm>
        </p:spPr>
        <p:txBody>
          <a:bodyPr>
            <a:normAutofit/>
          </a:bodyPr>
          <a:lstStyle/>
          <a:p>
            <a:r>
              <a:rPr lang="zh-CN" altLang="en-US" dirty="0"/>
              <a:t>“二上”申报说明</a:t>
            </a:r>
            <a:r>
              <a:rPr lang="en-US" altLang="zh-CN" dirty="0"/>
              <a:t>——</a:t>
            </a:r>
            <a:r>
              <a:rPr lang="zh-CN" altLang="en-US" dirty="0"/>
              <a:t>常见开支内容解读</a:t>
            </a:r>
          </a:p>
        </p:txBody>
      </p:sp>
      <p:sp>
        <p:nvSpPr>
          <p:cNvPr id="3" name="内容占位符 2">
            <a:extLst>
              <a:ext uri="{FF2B5EF4-FFF2-40B4-BE49-F238E27FC236}">
                <a16:creationId xmlns:a16="http://schemas.microsoft.com/office/drawing/2014/main" id="{2FDBA6B0-FDF9-4A99-B837-122B6289BB0C}"/>
              </a:ext>
            </a:extLst>
          </p:cNvPr>
          <p:cNvSpPr>
            <a:spLocks noGrp="1"/>
          </p:cNvSpPr>
          <p:nvPr>
            <p:ph sz="half" idx="1"/>
          </p:nvPr>
        </p:nvSpPr>
        <p:spPr>
          <a:xfrm>
            <a:off x="677334" y="1662023"/>
            <a:ext cx="8662198" cy="4514490"/>
          </a:xfrm>
        </p:spPr>
        <p:txBody>
          <a:bodyPr>
            <a:normAutofit lnSpcReduction="10000"/>
          </a:bodyPr>
          <a:lstStyle/>
          <a:p>
            <a:r>
              <a:rPr lang="en-US" altLang="zh-CN" b="1" dirty="0"/>
              <a:t>2. </a:t>
            </a:r>
            <a:r>
              <a:rPr lang="zh-CN" altLang="en-US" b="1" dirty="0"/>
              <a:t>培训费</a:t>
            </a:r>
          </a:p>
          <a:p>
            <a:pPr marL="0" indent="0">
              <a:buNone/>
            </a:pPr>
            <a:r>
              <a:rPr lang="zh-CN" altLang="en-US" dirty="0"/>
              <a:t>      主要用于单位</a:t>
            </a:r>
            <a:r>
              <a:rPr lang="zh-CN" altLang="en-US" b="1" dirty="0">
                <a:solidFill>
                  <a:srgbClr val="FF0000"/>
                </a:solidFill>
              </a:rPr>
              <a:t>自行组织</a:t>
            </a:r>
            <a:r>
              <a:rPr lang="zh-CN" altLang="en-US" dirty="0"/>
              <a:t>培训的支出。</a:t>
            </a:r>
            <a:endParaRPr lang="en-US" altLang="zh-CN" dirty="0"/>
          </a:p>
          <a:p>
            <a:pPr marL="0" indent="0">
              <a:buNone/>
            </a:pPr>
            <a:r>
              <a:rPr lang="en-US" altLang="zh-CN" dirty="0"/>
              <a:t>      </a:t>
            </a:r>
            <a:r>
              <a:rPr lang="zh-CN" altLang="en-US" dirty="0"/>
              <a:t>测算依据为</a:t>
            </a:r>
            <a:r>
              <a:rPr lang="en-US" altLang="zh-CN" dirty="0">
                <a:hlinkClick r:id="rId2"/>
              </a:rPr>
              <a:t>《</a:t>
            </a:r>
            <a:r>
              <a:rPr lang="zh-CN" altLang="en-US" dirty="0">
                <a:hlinkClick r:id="rId2"/>
              </a:rPr>
              <a:t>上海外国语大学贤达经济人文学院财务报销、支款管理规定 （</a:t>
            </a:r>
            <a:r>
              <a:rPr lang="en-US" altLang="zh-CN" dirty="0">
                <a:hlinkClick r:id="rId2"/>
              </a:rPr>
              <a:t>2019</a:t>
            </a:r>
            <a:r>
              <a:rPr lang="zh-CN" altLang="en-US" dirty="0">
                <a:hlinkClick r:id="rId2"/>
              </a:rPr>
              <a:t>年</a:t>
            </a:r>
            <a:r>
              <a:rPr lang="en-US" altLang="zh-CN" dirty="0">
                <a:hlinkClick r:id="rId2"/>
              </a:rPr>
              <a:t>10</a:t>
            </a:r>
            <a:r>
              <a:rPr lang="zh-CN" altLang="en-US" dirty="0">
                <a:hlinkClick r:id="rId2"/>
              </a:rPr>
              <a:t>月修订）</a:t>
            </a:r>
            <a:r>
              <a:rPr lang="en-US" altLang="zh-CN" dirty="0">
                <a:hlinkClick r:id="rId2"/>
              </a:rPr>
              <a:t>》 </a:t>
            </a:r>
            <a:r>
              <a:rPr lang="zh-CN" altLang="en-US" dirty="0"/>
              <a:t>，</a:t>
            </a:r>
            <a:r>
              <a:rPr lang="en-US" altLang="zh-CN" dirty="0">
                <a:hlinkClick r:id="rId3"/>
              </a:rPr>
              <a:t> 《</a:t>
            </a:r>
            <a:r>
              <a:rPr lang="zh-CN" altLang="en-US" dirty="0">
                <a:hlinkClick r:id="rId3"/>
              </a:rPr>
              <a:t>上海市市级机关培训费管理办法（沪财行</a:t>
            </a:r>
            <a:r>
              <a:rPr lang="en-US" altLang="zh-CN" dirty="0">
                <a:hlinkClick r:id="rId3"/>
              </a:rPr>
              <a:t>〔2017〕45</a:t>
            </a:r>
            <a:r>
              <a:rPr lang="zh-CN" altLang="en-US" dirty="0">
                <a:hlinkClick r:id="rId3"/>
              </a:rPr>
              <a:t>号）</a:t>
            </a:r>
            <a:r>
              <a:rPr lang="en-US" altLang="zh-CN" dirty="0">
                <a:hlinkClick r:id="rId3"/>
              </a:rPr>
              <a:t>》</a:t>
            </a:r>
            <a:r>
              <a:rPr lang="zh-CN" altLang="en-US" dirty="0"/>
              <a:t>即上限</a:t>
            </a:r>
            <a:r>
              <a:rPr lang="en-US" altLang="zh-CN" dirty="0"/>
              <a:t>550</a:t>
            </a:r>
            <a:r>
              <a:rPr lang="zh-CN" altLang="en-US" dirty="0"/>
              <a:t>元</a:t>
            </a:r>
            <a:r>
              <a:rPr lang="en-US" altLang="zh-CN" dirty="0"/>
              <a:t>/</a:t>
            </a:r>
            <a:r>
              <a:rPr lang="zh-CN" altLang="en-US" dirty="0"/>
              <a:t>人</a:t>
            </a:r>
            <a:r>
              <a:rPr lang="en-US" altLang="zh-CN" dirty="0"/>
              <a:t>/</a:t>
            </a:r>
            <a:r>
              <a:rPr lang="zh-CN" altLang="en-US" dirty="0"/>
              <a:t>天</a:t>
            </a:r>
            <a:r>
              <a:rPr lang="en-US" altLang="zh-CN" dirty="0"/>
              <a:t>+</a:t>
            </a:r>
            <a:r>
              <a:rPr lang="zh-CN" altLang="en-US" dirty="0"/>
              <a:t>专家费用。</a:t>
            </a:r>
          </a:p>
          <a:p>
            <a:pPr marL="0" indent="0">
              <a:buNone/>
            </a:pPr>
            <a:r>
              <a:rPr lang="zh-CN" altLang="en-US" dirty="0"/>
              <a:t>      定额上限：住宿费≦</a:t>
            </a:r>
            <a:r>
              <a:rPr lang="en-US" altLang="zh-CN" dirty="0"/>
              <a:t>340  </a:t>
            </a:r>
            <a:r>
              <a:rPr lang="zh-CN" altLang="en-US" dirty="0"/>
              <a:t>餐费≦</a:t>
            </a:r>
            <a:r>
              <a:rPr lang="en-US" altLang="zh-CN" dirty="0"/>
              <a:t>130 </a:t>
            </a:r>
            <a:r>
              <a:rPr lang="zh-CN" altLang="en-US" dirty="0"/>
              <a:t>（本市≦</a:t>
            </a:r>
            <a:r>
              <a:rPr lang="en-US" altLang="zh-CN" dirty="0"/>
              <a:t>60</a:t>
            </a:r>
            <a:r>
              <a:rPr lang="zh-CN" altLang="en-US" dirty="0"/>
              <a:t>）</a:t>
            </a:r>
            <a:r>
              <a:rPr lang="en-US" altLang="zh-CN" dirty="0"/>
              <a:t> </a:t>
            </a:r>
            <a:r>
              <a:rPr lang="zh-CN" altLang="en-US" dirty="0"/>
              <a:t>场地费、资料费、交通费≦</a:t>
            </a:r>
            <a:r>
              <a:rPr lang="en-US" altLang="zh-CN" dirty="0"/>
              <a:t>50  </a:t>
            </a:r>
            <a:r>
              <a:rPr lang="zh-CN" altLang="en-US" dirty="0"/>
              <a:t>其他费用≦</a:t>
            </a:r>
            <a:r>
              <a:rPr lang="en-US" altLang="zh-CN" dirty="0"/>
              <a:t>30</a:t>
            </a:r>
          </a:p>
          <a:p>
            <a:pPr marL="0" indent="0">
              <a:buNone/>
            </a:pPr>
            <a:r>
              <a:rPr lang="zh-CN" altLang="en-US" dirty="0"/>
              <a:t>涉及两项及两项以上开支内容的，可在所</a:t>
            </a:r>
            <a:r>
              <a:rPr lang="zh-CN" altLang="en-US" b="1" dirty="0">
                <a:solidFill>
                  <a:srgbClr val="FF0000"/>
                </a:solidFill>
              </a:rPr>
              <a:t>涉及的</a:t>
            </a:r>
            <a:r>
              <a:rPr lang="zh-CN" altLang="en-US" dirty="0"/>
              <a:t>相关经费标准合计金额内统筹使用。</a:t>
            </a:r>
          </a:p>
          <a:p>
            <a:pPr marL="0" indent="0">
              <a:buNone/>
            </a:pPr>
            <a:r>
              <a:rPr lang="zh-CN" altLang="en-US" dirty="0"/>
              <a:t>学员往返及异地教学交通费按差旅费规定测算。工作人员≦</a:t>
            </a:r>
            <a:r>
              <a:rPr lang="en-US" altLang="zh-CN" dirty="0"/>
              <a:t>10%</a:t>
            </a:r>
            <a:r>
              <a:rPr lang="zh-CN" altLang="en-US" dirty="0"/>
              <a:t>且≦</a:t>
            </a:r>
            <a:r>
              <a:rPr lang="en-US" altLang="zh-CN" dirty="0"/>
              <a:t>10</a:t>
            </a:r>
            <a:r>
              <a:rPr lang="zh-CN" altLang="en-US" dirty="0"/>
              <a:t>人。</a:t>
            </a:r>
          </a:p>
          <a:p>
            <a:pPr marL="0" indent="0">
              <a:buNone/>
            </a:pPr>
            <a:r>
              <a:rPr lang="zh-CN" altLang="en-US" dirty="0"/>
              <a:t>      专家讲课费税后上限：测算依据为</a:t>
            </a:r>
            <a:r>
              <a:rPr lang="en-US" altLang="zh-CN" dirty="0">
                <a:hlinkClick r:id="rId4"/>
              </a:rPr>
              <a:t>《</a:t>
            </a:r>
            <a:r>
              <a:rPr lang="zh-CN" altLang="en-US" dirty="0">
                <a:hlinkClick r:id="rId4"/>
              </a:rPr>
              <a:t>关于规范人员劳务费用发放的相关通知（上外贤达财通（</a:t>
            </a:r>
            <a:r>
              <a:rPr lang="en-US" altLang="zh-CN" dirty="0">
                <a:hlinkClick r:id="rId4"/>
              </a:rPr>
              <a:t>2021</a:t>
            </a:r>
            <a:r>
              <a:rPr lang="zh-CN" altLang="en-US" dirty="0">
                <a:hlinkClick r:id="rId4"/>
              </a:rPr>
              <a:t>）</a:t>
            </a:r>
            <a:r>
              <a:rPr lang="en-US" altLang="zh-CN" dirty="0">
                <a:hlinkClick r:id="rId4"/>
              </a:rPr>
              <a:t>05</a:t>
            </a:r>
            <a:r>
              <a:rPr lang="zh-CN" altLang="en-US" dirty="0">
                <a:hlinkClick r:id="rId4"/>
              </a:rPr>
              <a:t>号）</a:t>
            </a:r>
            <a:r>
              <a:rPr lang="en-US" altLang="zh-CN" dirty="0">
                <a:hlinkClick r:id="rId4"/>
              </a:rPr>
              <a:t>》</a:t>
            </a:r>
            <a:endParaRPr lang="en-US" altLang="zh-CN" dirty="0"/>
          </a:p>
          <a:p>
            <a:pPr marL="0" indent="0">
              <a:buNone/>
            </a:pPr>
            <a:r>
              <a:rPr lang="zh-CN" altLang="en-US" dirty="0"/>
              <a:t>超过</a:t>
            </a:r>
            <a:r>
              <a:rPr lang="en-US" altLang="zh-CN" dirty="0"/>
              <a:t>30</a:t>
            </a:r>
            <a:r>
              <a:rPr lang="zh-CN" altLang="en-US" dirty="0"/>
              <a:t>天的培训，超过部分定额上限按</a:t>
            </a:r>
            <a:r>
              <a:rPr lang="en-US" altLang="zh-CN" dirty="0"/>
              <a:t>70%</a:t>
            </a:r>
            <a:r>
              <a:rPr lang="zh-CN" altLang="en-US" dirty="0"/>
              <a:t>测算即不超过</a:t>
            </a:r>
            <a:r>
              <a:rPr lang="en-US" altLang="zh-CN" dirty="0"/>
              <a:t>385</a:t>
            </a:r>
            <a:r>
              <a:rPr lang="zh-CN" altLang="en-US" dirty="0"/>
              <a:t>元</a:t>
            </a:r>
            <a:r>
              <a:rPr lang="en-US" altLang="zh-CN" dirty="0"/>
              <a:t>/</a:t>
            </a:r>
            <a:r>
              <a:rPr lang="zh-CN" altLang="en-US" dirty="0"/>
              <a:t>人</a:t>
            </a:r>
            <a:r>
              <a:rPr lang="en-US" altLang="zh-CN" dirty="0"/>
              <a:t>/</a:t>
            </a:r>
            <a:r>
              <a:rPr lang="zh-CN" altLang="en-US" dirty="0"/>
              <a:t>天（不含师资）。</a:t>
            </a:r>
            <a:endParaRPr lang="en-US" altLang="zh-CN" dirty="0"/>
          </a:p>
          <a:p>
            <a:pPr marL="0" indent="0">
              <a:buNone/>
            </a:pPr>
            <a:r>
              <a:rPr lang="zh-CN" altLang="en-US" dirty="0"/>
              <a:t>培训费工作餐单餐建议控制标准≦</a:t>
            </a:r>
            <a:r>
              <a:rPr lang="en-US" altLang="zh-CN" dirty="0"/>
              <a:t>50</a:t>
            </a:r>
            <a:r>
              <a:rPr lang="zh-CN" altLang="en-US" dirty="0"/>
              <a:t>元</a:t>
            </a:r>
            <a:r>
              <a:rPr lang="en-US" altLang="zh-CN" dirty="0"/>
              <a:t>/</a:t>
            </a:r>
            <a:r>
              <a:rPr lang="zh-CN" altLang="en-US" dirty="0"/>
              <a:t>人</a:t>
            </a:r>
            <a:r>
              <a:rPr lang="en-US" altLang="zh-CN" dirty="0"/>
              <a:t>/</a:t>
            </a:r>
            <a:r>
              <a:rPr lang="zh-CN" altLang="en-US" dirty="0"/>
              <a:t>餐</a:t>
            </a:r>
          </a:p>
          <a:p>
            <a:endParaRPr lang="zh-CN" altLang="en-US" dirty="0"/>
          </a:p>
        </p:txBody>
      </p:sp>
    </p:spTree>
    <p:extLst>
      <p:ext uri="{BB962C8B-B14F-4D97-AF65-F5344CB8AC3E}">
        <p14:creationId xmlns:p14="http://schemas.microsoft.com/office/powerpoint/2010/main" val="1087668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FB9196-2D85-4560-AF89-D4CE84631CA6}"/>
              </a:ext>
            </a:extLst>
          </p:cNvPr>
          <p:cNvSpPr>
            <a:spLocks noGrp="1"/>
          </p:cNvSpPr>
          <p:nvPr>
            <p:ph type="title"/>
          </p:nvPr>
        </p:nvSpPr>
        <p:spPr>
          <a:xfrm>
            <a:off x="677334" y="609600"/>
            <a:ext cx="8596668" cy="787879"/>
          </a:xfrm>
        </p:spPr>
        <p:txBody>
          <a:bodyPr>
            <a:normAutofit/>
          </a:bodyPr>
          <a:lstStyle/>
          <a:p>
            <a:r>
              <a:rPr lang="zh-CN" altLang="en-US" dirty="0"/>
              <a:t>“二上”申报说明</a:t>
            </a:r>
            <a:r>
              <a:rPr lang="en-US" altLang="zh-CN" dirty="0"/>
              <a:t>——</a:t>
            </a:r>
            <a:r>
              <a:rPr lang="zh-CN" altLang="en-US" dirty="0"/>
              <a:t>常见开支内容解读</a:t>
            </a:r>
          </a:p>
        </p:txBody>
      </p:sp>
      <p:sp>
        <p:nvSpPr>
          <p:cNvPr id="3" name="内容占位符 2">
            <a:extLst>
              <a:ext uri="{FF2B5EF4-FFF2-40B4-BE49-F238E27FC236}">
                <a16:creationId xmlns:a16="http://schemas.microsoft.com/office/drawing/2014/main" id="{2FDBA6B0-FDF9-4A99-B837-122B6289BB0C}"/>
              </a:ext>
            </a:extLst>
          </p:cNvPr>
          <p:cNvSpPr>
            <a:spLocks noGrp="1"/>
          </p:cNvSpPr>
          <p:nvPr>
            <p:ph sz="half" idx="1"/>
          </p:nvPr>
        </p:nvSpPr>
        <p:spPr>
          <a:xfrm>
            <a:off x="677334" y="1662023"/>
            <a:ext cx="8662198" cy="4379338"/>
          </a:xfrm>
        </p:spPr>
        <p:txBody>
          <a:bodyPr>
            <a:normAutofit/>
          </a:bodyPr>
          <a:lstStyle/>
          <a:p>
            <a:r>
              <a:rPr lang="en-US" altLang="zh-CN" b="1" dirty="0"/>
              <a:t>3. </a:t>
            </a:r>
            <a:r>
              <a:rPr lang="zh-CN" altLang="en-US" b="1" dirty="0"/>
              <a:t>会议费</a:t>
            </a:r>
            <a:endParaRPr lang="en-US" altLang="zh-CN" b="1" dirty="0"/>
          </a:p>
          <a:p>
            <a:pPr marL="0" indent="0">
              <a:buNone/>
            </a:pPr>
            <a:r>
              <a:rPr lang="zh-CN" altLang="en-US" dirty="0"/>
              <a:t>      </a:t>
            </a:r>
            <a:endParaRPr lang="en-US" altLang="zh-CN" dirty="0"/>
          </a:p>
          <a:p>
            <a:pPr marL="0" indent="0">
              <a:buNone/>
            </a:pPr>
            <a:r>
              <a:rPr lang="zh-CN" altLang="en-US" dirty="0"/>
              <a:t>      主要用于单位</a:t>
            </a:r>
            <a:r>
              <a:rPr lang="zh-CN" altLang="en-US" b="1" dirty="0">
                <a:solidFill>
                  <a:srgbClr val="FF0000"/>
                </a:solidFill>
              </a:rPr>
              <a:t>自行组织</a:t>
            </a:r>
            <a:r>
              <a:rPr lang="zh-CN" altLang="en-US" dirty="0"/>
              <a:t>开展会议、论坛等支出。      </a:t>
            </a:r>
            <a:endParaRPr lang="en-US" altLang="zh-CN" dirty="0"/>
          </a:p>
          <a:p>
            <a:pPr marL="0" indent="0">
              <a:buNone/>
            </a:pPr>
            <a:r>
              <a:rPr lang="zh-CN" altLang="en-US" dirty="0"/>
              <a:t>      测算依据为</a:t>
            </a:r>
            <a:r>
              <a:rPr lang="en-US" altLang="zh-CN" dirty="0">
                <a:hlinkClick r:id="rId2"/>
              </a:rPr>
              <a:t>《</a:t>
            </a:r>
            <a:r>
              <a:rPr lang="zh-CN" altLang="en-US" dirty="0">
                <a:hlinkClick r:id="rId2"/>
              </a:rPr>
              <a:t>上海外国语大学贤达经济人文学院财务报销、支款管理规定 （</a:t>
            </a:r>
            <a:r>
              <a:rPr lang="en-US" altLang="zh-CN" dirty="0">
                <a:hlinkClick r:id="rId2"/>
              </a:rPr>
              <a:t>2019</a:t>
            </a:r>
            <a:r>
              <a:rPr lang="zh-CN" altLang="en-US" dirty="0">
                <a:hlinkClick r:id="rId2"/>
              </a:rPr>
              <a:t>年</a:t>
            </a:r>
            <a:r>
              <a:rPr lang="en-US" altLang="zh-CN" dirty="0">
                <a:hlinkClick r:id="rId2"/>
              </a:rPr>
              <a:t>10</a:t>
            </a:r>
            <a:r>
              <a:rPr lang="zh-CN" altLang="en-US" dirty="0">
                <a:hlinkClick r:id="rId2"/>
              </a:rPr>
              <a:t>月修订）</a:t>
            </a:r>
            <a:r>
              <a:rPr lang="en-US" altLang="zh-CN" dirty="0">
                <a:hlinkClick r:id="rId2"/>
              </a:rPr>
              <a:t>》 </a:t>
            </a:r>
            <a:r>
              <a:rPr lang="zh-CN" altLang="en-US" dirty="0"/>
              <a:t>，</a:t>
            </a:r>
            <a:r>
              <a:rPr lang="en-US" altLang="zh-CN" dirty="0">
                <a:hlinkClick r:id="rId3"/>
              </a:rPr>
              <a:t> 《</a:t>
            </a:r>
            <a:r>
              <a:rPr lang="zh-CN" altLang="en-US" dirty="0">
                <a:hlinkClick r:id="rId3"/>
              </a:rPr>
              <a:t>上海市市级机关会议费管理办法（沪财行</a:t>
            </a:r>
            <a:r>
              <a:rPr lang="en-US" altLang="zh-CN" dirty="0">
                <a:hlinkClick r:id="rId3"/>
              </a:rPr>
              <a:t>〔2017〕46</a:t>
            </a:r>
            <a:r>
              <a:rPr lang="zh-CN" altLang="en-US" dirty="0">
                <a:hlinkClick r:id="rId3"/>
              </a:rPr>
              <a:t>号）</a:t>
            </a:r>
            <a:r>
              <a:rPr lang="en-US" altLang="zh-CN" dirty="0">
                <a:hlinkClick r:id="rId3"/>
              </a:rPr>
              <a:t>》</a:t>
            </a:r>
            <a:r>
              <a:rPr lang="zh-CN" altLang="en-US" dirty="0"/>
              <a:t>，即上限</a:t>
            </a:r>
            <a:r>
              <a:rPr lang="en-US" altLang="zh-CN" dirty="0"/>
              <a:t>550</a:t>
            </a:r>
            <a:r>
              <a:rPr lang="zh-CN" altLang="en-US" dirty="0"/>
              <a:t>元</a:t>
            </a:r>
            <a:r>
              <a:rPr lang="en-US" altLang="zh-CN" dirty="0"/>
              <a:t>/</a:t>
            </a:r>
            <a:r>
              <a:rPr lang="zh-CN" altLang="en-US" dirty="0"/>
              <a:t>人</a:t>
            </a:r>
            <a:r>
              <a:rPr lang="en-US" altLang="zh-CN" dirty="0"/>
              <a:t>/</a:t>
            </a:r>
            <a:r>
              <a:rPr lang="zh-CN" altLang="en-US" dirty="0"/>
              <a:t>天</a:t>
            </a:r>
            <a:r>
              <a:rPr lang="en-US" altLang="zh-CN" dirty="0"/>
              <a:t>+</a:t>
            </a:r>
            <a:r>
              <a:rPr lang="zh-CN" altLang="en-US" dirty="0"/>
              <a:t>专家费用。</a:t>
            </a:r>
          </a:p>
          <a:p>
            <a:pPr marL="0" indent="0">
              <a:buNone/>
            </a:pPr>
            <a:r>
              <a:rPr lang="zh-CN" altLang="en-US" dirty="0"/>
              <a:t>      定额上限：住宿费≦</a:t>
            </a:r>
            <a:r>
              <a:rPr lang="en-US" altLang="zh-CN" dirty="0"/>
              <a:t>340  </a:t>
            </a:r>
            <a:r>
              <a:rPr lang="zh-CN" altLang="en-US" dirty="0"/>
              <a:t>餐费≦</a:t>
            </a:r>
            <a:r>
              <a:rPr lang="en-US" altLang="zh-CN" dirty="0"/>
              <a:t>130 </a:t>
            </a:r>
            <a:r>
              <a:rPr lang="zh-CN" altLang="en-US" dirty="0"/>
              <a:t>场地费、其他费用≦</a:t>
            </a:r>
            <a:r>
              <a:rPr lang="en-US" altLang="zh-CN" dirty="0"/>
              <a:t>80</a:t>
            </a:r>
          </a:p>
          <a:p>
            <a:pPr marL="0" indent="0">
              <a:buNone/>
            </a:pPr>
            <a:r>
              <a:rPr lang="zh-CN" altLang="en-US" dirty="0"/>
              <a:t>涉及两项及两项以上开支内容的，可在所</a:t>
            </a:r>
            <a:r>
              <a:rPr lang="zh-CN" altLang="en-US" b="1" dirty="0">
                <a:solidFill>
                  <a:srgbClr val="FF0000"/>
                </a:solidFill>
              </a:rPr>
              <a:t>涉及的</a:t>
            </a:r>
            <a:r>
              <a:rPr lang="zh-CN" altLang="en-US" dirty="0"/>
              <a:t>相关经费标准合计金额内统筹使用。</a:t>
            </a:r>
          </a:p>
          <a:p>
            <a:pPr marL="0" indent="0">
              <a:buNone/>
            </a:pPr>
            <a:r>
              <a:rPr lang="zh-CN" altLang="en-US" dirty="0"/>
              <a:t>     </a:t>
            </a:r>
            <a:r>
              <a:rPr lang="zh-CN" altLang="en-US" b="1" dirty="0"/>
              <a:t>无外地与会代表且会议规模能够在单位内部会议室安排的会议原则上在单位内召开，不安排住宿。参会人员以在沪单位为主的会议不得到外埠召开。</a:t>
            </a:r>
            <a:endParaRPr lang="en-US" altLang="zh-CN" b="1" dirty="0"/>
          </a:p>
          <a:p>
            <a:pPr marL="0" indent="0">
              <a:buNone/>
            </a:pPr>
            <a:r>
              <a:rPr lang="zh-CN" altLang="en-US" dirty="0"/>
              <a:t>     会议费单餐建议控制标准≦</a:t>
            </a:r>
            <a:r>
              <a:rPr lang="en-US" altLang="zh-CN" dirty="0"/>
              <a:t>50</a:t>
            </a:r>
            <a:r>
              <a:rPr lang="zh-CN" altLang="en-US" dirty="0"/>
              <a:t>元</a:t>
            </a:r>
            <a:r>
              <a:rPr lang="en-US" altLang="zh-CN" dirty="0"/>
              <a:t>/</a:t>
            </a:r>
            <a:r>
              <a:rPr lang="zh-CN" altLang="en-US" dirty="0"/>
              <a:t>人</a:t>
            </a:r>
            <a:r>
              <a:rPr lang="en-US" altLang="zh-CN" dirty="0"/>
              <a:t>/</a:t>
            </a:r>
            <a:r>
              <a:rPr lang="zh-CN" altLang="en-US" dirty="0"/>
              <a:t>餐</a:t>
            </a:r>
          </a:p>
          <a:p>
            <a:pPr marL="0" indent="0">
              <a:buNone/>
            </a:pPr>
            <a:endParaRPr lang="en-US" altLang="zh-CN" dirty="0"/>
          </a:p>
          <a:p>
            <a:pPr marL="0" indent="0">
              <a:buNone/>
            </a:pPr>
            <a:endParaRPr lang="zh-CN" altLang="en-US" dirty="0"/>
          </a:p>
          <a:p>
            <a:endParaRPr lang="zh-CN" altLang="en-US" dirty="0"/>
          </a:p>
        </p:txBody>
      </p:sp>
    </p:spTree>
    <p:extLst>
      <p:ext uri="{BB962C8B-B14F-4D97-AF65-F5344CB8AC3E}">
        <p14:creationId xmlns:p14="http://schemas.microsoft.com/office/powerpoint/2010/main" val="619931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FB9196-2D85-4560-AF89-D4CE84631CA6}"/>
              </a:ext>
            </a:extLst>
          </p:cNvPr>
          <p:cNvSpPr>
            <a:spLocks noGrp="1"/>
          </p:cNvSpPr>
          <p:nvPr>
            <p:ph type="title"/>
          </p:nvPr>
        </p:nvSpPr>
        <p:spPr>
          <a:xfrm>
            <a:off x="677334" y="609600"/>
            <a:ext cx="8596668" cy="787879"/>
          </a:xfrm>
        </p:spPr>
        <p:txBody>
          <a:bodyPr>
            <a:normAutofit/>
          </a:bodyPr>
          <a:lstStyle/>
          <a:p>
            <a:r>
              <a:rPr lang="zh-CN" altLang="en-US" dirty="0"/>
              <a:t>“二上”申报说明</a:t>
            </a:r>
            <a:r>
              <a:rPr lang="en-US" altLang="zh-CN" dirty="0"/>
              <a:t>——</a:t>
            </a:r>
            <a:r>
              <a:rPr lang="zh-CN" altLang="en-US" dirty="0"/>
              <a:t>常见开支内容解读</a:t>
            </a:r>
          </a:p>
        </p:txBody>
      </p:sp>
      <p:sp>
        <p:nvSpPr>
          <p:cNvPr id="3" name="内容占位符 2">
            <a:extLst>
              <a:ext uri="{FF2B5EF4-FFF2-40B4-BE49-F238E27FC236}">
                <a16:creationId xmlns:a16="http://schemas.microsoft.com/office/drawing/2014/main" id="{2FDBA6B0-FDF9-4A99-B837-122B6289BB0C}"/>
              </a:ext>
            </a:extLst>
          </p:cNvPr>
          <p:cNvSpPr>
            <a:spLocks noGrp="1"/>
          </p:cNvSpPr>
          <p:nvPr>
            <p:ph sz="half" idx="1"/>
          </p:nvPr>
        </p:nvSpPr>
        <p:spPr>
          <a:xfrm>
            <a:off x="677334" y="1662023"/>
            <a:ext cx="8662198" cy="4379338"/>
          </a:xfrm>
        </p:spPr>
        <p:txBody>
          <a:bodyPr>
            <a:normAutofit/>
          </a:bodyPr>
          <a:lstStyle/>
          <a:p>
            <a:r>
              <a:rPr lang="en-US" altLang="zh-CN" b="1" dirty="0"/>
              <a:t>4. </a:t>
            </a:r>
            <a:r>
              <a:rPr lang="zh-CN" altLang="en-US" b="1" dirty="0"/>
              <a:t>学生活动费</a:t>
            </a:r>
            <a:endParaRPr lang="en-US" altLang="zh-CN" b="1" dirty="0"/>
          </a:p>
          <a:p>
            <a:pPr marL="0" indent="0">
              <a:buNone/>
            </a:pPr>
            <a:r>
              <a:rPr lang="zh-CN" altLang="en-US" dirty="0"/>
              <a:t>      </a:t>
            </a:r>
            <a:endParaRPr lang="en-US" altLang="zh-CN" dirty="0"/>
          </a:p>
          <a:p>
            <a:pPr marL="0" indent="0">
              <a:buNone/>
            </a:pPr>
            <a:r>
              <a:rPr lang="zh-CN" altLang="en-US" dirty="0"/>
              <a:t>      主要用于学校开展学生活动所产生的活动耗材、制作印刷费、演出比赛费用：如场地租赁费、服装费、活动奖品、交通费，因活动发生的误餐费（单餐控制标准≦</a:t>
            </a:r>
            <a:r>
              <a:rPr lang="en-US" altLang="zh-CN" dirty="0"/>
              <a:t>20</a:t>
            </a:r>
            <a:r>
              <a:rPr lang="zh-CN" altLang="en-US" dirty="0"/>
              <a:t>元</a:t>
            </a:r>
            <a:r>
              <a:rPr lang="en-US" altLang="zh-CN" dirty="0"/>
              <a:t>/</a:t>
            </a:r>
            <a:r>
              <a:rPr lang="zh-CN" altLang="en-US" dirty="0"/>
              <a:t>人</a:t>
            </a:r>
            <a:r>
              <a:rPr lang="en-US" altLang="zh-CN" dirty="0"/>
              <a:t>/</a:t>
            </a:r>
            <a:r>
              <a:rPr lang="zh-CN" altLang="en-US" dirty="0"/>
              <a:t>餐）以及社会实践产生的差旅费等合理费用。 </a:t>
            </a:r>
            <a:endParaRPr lang="en-US" altLang="zh-CN" dirty="0"/>
          </a:p>
          <a:p>
            <a:pPr marL="0" indent="0">
              <a:buNone/>
            </a:pPr>
            <a:r>
              <a:rPr lang="zh-CN" altLang="en-US" dirty="0"/>
              <a:t>      该经费列支时必须一事一报，汇总本次活动发生的全部支出，在活动结束后三个月内一次性报销完毕。</a:t>
            </a:r>
            <a:endParaRPr lang="en-US" altLang="zh-CN" dirty="0"/>
          </a:p>
          <a:p>
            <a:pPr marL="0" indent="0">
              <a:buNone/>
            </a:pPr>
            <a:r>
              <a:rPr lang="zh-CN" altLang="en-US" dirty="0"/>
              <a:t>      该经费列支时应</a:t>
            </a:r>
            <a:r>
              <a:rPr lang="zh-CN" altLang="en-US" b="1" dirty="0">
                <a:solidFill>
                  <a:srgbClr val="FF0000"/>
                </a:solidFill>
              </a:rPr>
              <a:t>事先进行学生活动经费报批</a:t>
            </a:r>
            <a:r>
              <a:rPr lang="zh-CN" altLang="en-US" dirty="0"/>
              <a:t>，报销时附经报批的学生活动策划。奖品、慰问品须附</a:t>
            </a:r>
            <a:r>
              <a:rPr lang="zh-CN" altLang="en-US" b="1" dirty="0">
                <a:solidFill>
                  <a:srgbClr val="FF0000"/>
                </a:solidFill>
              </a:rPr>
              <a:t>发放明细及领取人签字</a:t>
            </a:r>
            <a:r>
              <a:rPr lang="zh-CN" altLang="en-US" dirty="0"/>
              <a:t>，活动误餐费须附</a:t>
            </a:r>
            <a:r>
              <a:rPr lang="zh-CN" altLang="en-US" b="1" dirty="0">
                <a:solidFill>
                  <a:srgbClr val="FF0000"/>
                </a:solidFill>
              </a:rPr>
              <a:t>就餐人员名单及签字</a:t>
            </a:r>
            <a:r>
              <a:rPr lang="zh-CN" altLang="en-US" dirty="0"/>
              <a:t>。</a:t>
            </a:r>
            <a:endParaRPr lang="en-US" altLang="zh-CN" dirty="0"/>
          </a:p>
          <a:p>
            <a:pPr marL="0" indent="0">
              <a:buNone/>
            </a:pPr>
            <a:endParaRPr lang="en-US" altLang="zh-CN" dirty="0"/>
          </a:p>
          <a:p>
            <a:pPr marL="0" indent="0">
              <a:buNone/>
            </a:pPr>
            <a:r>
              <a:rPr lang="zh-CN" altLang="en-US" dirty="0"/>
              <a:t>      该经费不得办理经费预支   </a:t>
            </a:r>
            <a:endParaRPr lang="en-US" altLang="zh-CN" dirty="0"/>
          </a:p>
          <a:p>
            <a:pPr marL="0" indent="0">
              <a:buNone/>
            </a:pPr>
            <a:endParaRPr lang="en-US" altLang="zh-CN" dirty="0"/>
          </a:p>
          <a:p>
            <a:pPr marL="0" indent="0">
              <a:buNone/>
            </a:pPr>
            <a:endParaRPr lang="zh-CN" altLang="en-US" dirty="0"/>
          </a:p>
          <a:p>
            <a:endParaRPr lang="zh-CN" altLang="en-US" dirty="0"/>
          </a:p>
        </p:txBody>
      </p:sp>
    </p:spTree>
    <p:extLst>
      <p:ext uri="{BB962C8B-B14F-4D97-AF65-F5344CB8AC3E}">
        <p14:creationId xmlns:p14="http://schemas.microsoft.com/office/powerpoint/2010/main" val="1339147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FB9196-2D85-4560-AF89-D4CE84631CA6}"/>
              </a:ext>
            </a:extLst>
          </p:cNvPr>
          <p:cNvSpPr>
            <a:spLocks noGrp="1"/>
          </p:cNvSpPr>
          <p:nvPr>
            <p:ph type="title"/>
          </p:nvPr>
        </p:nvSpPr>
        <p:spPr>
          <a:xfrm>
            <a:off x="677334" y="609600"/>
            <a:ext cx="8596668" cy="787879"/>
          </a:xfrm>
        </p:spPr>
        <p:txBody>
          <a:bodyPr>
            <a:normAutofit/>
          </a:bodyPr>
          <a:lstStyle/>
          <a:p>
            <a:r>
              <a:rPr lang="zh-CN" altLang="en-US" dirty="0"/>
              <a:t>“二上”申报说明</a:t>
            </a:r>
            <a:r>
              <a:rPr lang="en-US" altLang="zh-CN" dirty="0"/>
              <a:t>——</a:t>
            </a:r>
            <a:r>
              <a:rPr lang="zh-CN" altLang="en-US" dirty="0"/>
              <a:t>常见开支内容解读</a:t>
            </a:r>
          </a:p>
        </p:txBody>
      </p:sp>
      <p:sp>
        <p:nvSpPr>
          <p:cNvPr id="3" name="内容占位符 2">
            <a:extLst>
              <a:ext uri="{FF2B5EF4-FFF2-40B4-BE49-F238E27FC236}">
                <a16:creationId xmlns:a16="http://schemas.microsoft.com/office/drawing/2014/main" id="{2FDBA6B0-FDF9-4A99-B837-122B6289BB0C}"/>
              </a:ext>
            </a:extLst>
          </p:cNvPr>
          <p:cNvSpPr>
            <a:spLocks noGrp="1"/>
          </p:cNvSpPr>
          <p:nvPr>
            <p:ph sz="half" idx="1"/>
          </p:nvPr>
        </p:nvSpPr>
        <p:spPr>
          <a:xfrm>
            <a:off x="677334" y="1518249"/>
            <a:ext cx="8662198" cy="5078083"/>
          </a:xfrm>
        </p:spPr>
        <p:txBody>
          <a:bodyPr>
            <a:normAutofit fontScale="92500" lnSpcReduction="10000"/>
          </a:bodyPr>
          <a:lstStyle/>
          <a:p>
            <a:r>
              <a:rPr lang="en-US" altLang="zh-CN" b="1" dirty="0"/>
              <a:t>5.</a:t>
            </a:r>
            <a:r>
              <a:rPr lang="zh-CN" altLang="en-US" b="1" dirty="0"/>
              <a:t>专家咨询费：</a:t>
            </a:r>
            <a:r>
              <a:rPr lang="zh-CN" altLang="en-US" dirty="0"/>
              <a:t>主要用于业务运行过程中支付给临时聘请的咨询专家的支出。</a:t>
            </a:r>
            <a:endParaRPr lang="en-US" altLang="zh-CN" dirty="0"/>
          </a:p>
          <a:p>
            <a:pPr marL="0" indent="0">
              <a:buNone/>
            </a:pPr>
            <a:r>
              <a:rPr lang="zh-CN" altLang="en-US" dirty="0"/>
              <a:t>         该经费列支时需备注职称、时长、咨询内容等。</a:t>
            </a:r>
            <a:endParaRPr lang="en-US" altLang="zh-CN" dirty="0"/>
          </a:p>
          <a:p>
            <a:pPr marL="0" indent="0">
              <a:buNone/>
            </a:pPr>
            <a:r>
              <a:rPr lang="en-US" altLang="zh-CN" dirty="0"/>
              <a:t>         </a:t>
            </a:r>
            <a:r>
              <a:rPr lang="zh-CN" altLang="en-US" dirty="0"/>
              <a:t>测算依据为</a:t>
            </a:r>
            <a:r>
              <a:rPr lang="en-US" altLang="zh-CN" dirty="0">
                <a:hlinkClick r:id="rId2"/>
              </a:rPr>
              <a:t>《</a:t>
            </a:r>
            <a:r>
              <a:rPr lang="zh-CN" altLang="en-US" dirty="0">
                <a:hlinkClick r:id="rId2"/>
              </a:rPr>
              <a:t>关于规范人员劳务费用发放的相关通知（上外贤达财通（</a:t>
            </a:r>
            <a:r>
              <a:rPr lang="en-US" altLang="zh-CN" dirty="0">
                <a:hlinkClick r:id="rId2"/>
              </a:rPr>
              <a:t>2021</a:t>
            </a:r>
            <a:r>
              <a:rPr lang="zh-CN" altLang="en-US" dirty="0">
                <a:hlinkClick r:id="rId2"/>
              </a:rPr>
              <a:t>）</a:t>
            </a:r>
            <a:r>
              <a:rPr lang="en-US" altLang="zh-CN" dirty="0">
                <a:hlinkClick r:id="rId2"/>
              </a:rPr>
              <a:t>05</a:t>
            </a:r>
            <a:r>
              <a:rPr lang="zh-CN" altLang="en-US" dirty="0">
                <a:hlinkClick r:id="rId2"/>
              </a:rPr>
              <a:t>号）</a:t>
            </a:r>
            <a:r>
              <a:rPr lang="en-US" altLang="zh-CN" dirty="0">
                <a:hlinkClick r:id="rId2"/>
              </a:rPr>
              <a:t>》</a:t>
            </a:r>
            <a:endParaRPr lang="en-US" altLang="zh-CN" dirty="0"/>
          </a:p>
          <a:p>
            <a:endParaRPr lang="en-US" altLang="zh-CN" dirty="0"/>
          </a:p>
          <a:p>
            <a:r>
              <a:rPr lang="en-US" altLang="zh-CN" b="1" dirty="0"/>
              <a:t>6.</a:t>
            </a:r>
            <a:r>
              <a:rPr lang="zh-CN" altLang="en-US" b="1" dirty="0"/>
              <a:t>劳务费：</a:t>
            </a:r>
            <a:r>
              <a:rPr lang="zh-CN" altLang="en-US" dirty="0"/>
              <a:t>主要用于直接参加业务开展过程中产生的人员（在职人员除外）的劳务性支出。经费列支时需备注时长、劳务内容等。</a:t>
            </a:r>
            <a:endParaRPr lang="en-US" altLang="zh-CN" dirty="0"/>
          </a:p>
          <a:p>
            <a:pPr marL="0" indent="0">
              <a:buNone/>
            </a:pPr>
            <a:r>
              <a:rPr lang="zh-CN" altLang="en-US" dirty="0"/>
              <a:t>      </a:t>
            </a:r>
            <a:r>
              <a:rPr lang="zh-CN" altLang="en-US" b="1" dirty="0">
                <a:solidFill>
                  <a:srgbClr val="FF0000"/>
                </a:solidFill>
              </a:rPr>
              <a:t>该经费列支时需提供有效的发放依据文件或校领导批示。</a:t>
            </a:r>
            <a:endParaRPr lang="en-US" altLang="zh-CN" b="1" dirty="0">
              <a:solidFill>
                <a:srgbClr val="FF0000"/>
              </a:solidFill>
            </a:endParaRPr>
          </a:p>
          <a:p>
            <a:pPr marL="0" indent="0">
              <a:buNone/>
            </a:pPr>
            <a:r>
              <a:rPr lang="en-US" altLang="zh-CN" dirty="0"/>
              <a:t>        </a:t>
            </a:r>
            <a:r>
              <a:rPr lang="zh-CN" altLang="en-US" dirty="0"/>
              <a:t>测算依据为</a:t>
            </a:r>
            <a:r>
              <a:rPr lang="en-US" altLang="zh-CN" dirty="0">
                <a:hlinkClick r:id="rId2"/>
              </a:rPr>
              <a:t>《</a:t>
            </a:r>
            <a:r>
              <a:rPr lang="zh-CN" altLang="en-US" dirty="0">
                <a:hlinkClick r:id="rId2"/>
              </a:rPr>
              <a:t>关于规范人员劳务费用发放的相关通知（上外贤达财通（</a:t>
            </a:r>
            <a:r>
              <a:rPr lang="en-US" altLang="zh-CN" dirty="0">
                <a:hlinkClick r:id="rId2"/>
              </a:rPr>
              <a:t>2021</a:t>
            </a:r>
            <a:r>
              <a:rPr lang="zh-CN" altLang="en-US" dirty="0">
                <a:hlinkClick r:id="rId2"/>
              </a:rPr>
              <a:t>）</a:t>
            </a:r>
            <a:r>
              <a:rPr lang="en-US" altLang="zh-CN" dirty="0">
                <a:hlinkClick r:id="rId2"/>
              </a:rPr>
              <a:t>05</a:t>
            </a:r>
            <a:r>
              <a:rPr lang="zh-CN" altLang="en-US" dirty="0">
                <a:hlinkClick r:id="rId2"/>
              </a:rPr>
              <a:t>号）</a:t>
            </a:r>
            <a:r>
              <a:rPr lang="en-US" altLang="zh-CN" dirty="0">
                <a:hlinkClick r:id="rId2"/>
              </a:rPr>
              <a:t>》</a:t>
            </a:r>
            <a:endParaRPr lang="en-US" altLang="zh-CN" dirty="0"/>
          </a:p>
          <a:p>
            <a:pPr marL="0" indent="0">
              <a:buNone/>
            </a:pPr>
            <a:endParaRPr lang="en-US" altLang="zh-CN" b="1" dirty="0"/>
          </a:p>
          <a:p>
            <a:pPr marL="0" indent="0">
              <a:buNone/>
            </a:pPr>
            <a:r>
              <a:rPr lang="en-US" altLang="zh-CN" b="1" dirty="0"/>
              <a:t>      7.</a:t>
            </a:r>
            <a:r>
              <a:rPr lang="zh-CN" altLang="en-US" b="1" dirty="0"/>
              <a:t>交通费：</a:t>
            </a:r>
            <a:r>
              <a:rPr lang="zh-CN" altLang="en-US" dirty="0"/>
              <a:t>主要用于在本市的市内交通和租赁车辆等费用。</a:t>
            </a:r>
          </a:p>
          <a:p>
            <a:pPr marL="0" indent="0">
              <a:buNone/>
            </a:pPr>
            <a:r>
              <a:rPr lang="zh-CN" altLang="en-US" dirty="0"/>
              <a:t>        市内交通实报实销，列支时</a:t>
            </a:r>
            <a:r>
              <a:rPr lang="zh-CN" altLang="en-US" b="1" dirty="0">
                <a:solidFill>
                  <a:srgbClr val="FF0000"/>
                </a:solidFill>
              </a:rPr>
              <a:t>必须注明用车具体事由</a:t>
            </a:r>
            <a:r>
              <a:rPr lang="zh-CN" altLang="en-US" dirty="0"/>
              <a:t>，参照差旅费标准≦</a:t>
            </a:r>
            <a:r>
              <a:rPr lang="en-US" altLang="zh-CN" dirty="0"/>
              <a:t>80</a:t>
            </a:r>
            <a:r>
              <a:rPr lang="zh-CN" altLang="en-US" dirty="0"/>
              <a:t>元</a:t>
            </a:r>
            <a:r>
              <a:rPr lang="en-US" altLang="zh-CN" dirty="0"/>
              <a:t>/</a:t>
            </a:r>
            <a:r>
              <a:rPr lang="zh-CN" altLang="en-US" dirty="0"/>
              <a:t>人</a:t>
            </a:r>
            <a:r>
              <a:rPr lang="en-US" altLang="zh-CN" dirty="0"/>
              <a:t>/</a:t>
            </a:r>
            <a:r>
              <a:rPr lang="zh-CN" altLang="en-US" dirty="0"/>
              <a:t>天。各部门严格控制部门交通费支出，原则上外出办事使用学校公务车辆，若有特殊情况自行乘坐出租车的，</a:t>
            </a:r>
            <a:r>
              <a:rPr lang="zh-CN" altLang="en-US" b="1" dirty="0">
                <a:solidFill>
                  <a:srgbClr val="FF0000"/>
                </a:solidFill>
              </a:rPr>
              <a:t>需事先征得部门或学院负责人同意</a:t>
            </a:r>
            <a:r>
              <a:rPr lang="zh-CN" altLang="en-US" dirty="0"/>
              <a:t>，报销时填制</a:t>
            </a:r>
            <a:r>
              <a:rPr lang="en-US" altLang="zh-CN" dirty="0">
                <a:hlinkClick r:id="rId3"/>
              </a:rPr>
              <a:t>《</a:t>
            </a:r>
            <a:r>
              <a:rPr lang="zh-CN" altLang="en-US" dirty="0">
                <a:hlinkClick r:id="rId3"/>
              </a:rPr>
              <a:t>出租车票报销审批表</a:t>
            </a:r>
            <a:r>
              <a:rPr lang="en-US" altLang="zh-CN" dirty="0">
                <a:hlinkClick r:id="rId3"/>
              </a:rPr>
              <a:t>》</a:t>
            </a:r>
            <a:r>
              <a:rPr lang="zh-CN" altLang="en-US" dirty="0"/>
              <a:t>方能报销。</a:t>
            </a:r>
          </a:p>
          <a:p>
            <a:pPr marL="0" indent="0">
              <a:buNone/>
            </a:pPr>
            <a:endParaRPr lang="en-US" altLang="zh-CN" dirty="0"/>
          </a:p>
          <a:p>
            <a:pPr marL="0" indent="0">
              <a:buNone/>
            </a:pPr>
            <a:endParaRPr lang="en-US" altLang="zh-CN" dirty="0"/>
          </a:p>
          <a:p>
            <a:pPr marL="0" indent="0">
              <a:buNone/>
            </a:pPr>
            <a:endParaRPr lang="zh-CN" altLang="en-US" dirty="0"/>
          </a:p>
          <a:p>
            <a:endParaRPr lang="zh-CN" altLang="en-US" dirty="0"/>
          </a:p>
        </p:txBody>
      </p:sp>
    </p:spTree>
    <p:extLst>
      <p:ext uri="{BB962C8B-B14F-4D97-AF65-F5344CB8AC3E}">
        <p14:creationId xmlns:p14="http://schemas.microsoft.com/office/powerpoint/2010/main" val="1863618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FB9196-2D85-4560-AF89-D4CE84631CA6}"/>
              </a:ext>
            </a:extLst>
          </p:cNvPr>
          <p:cNvSpPr>
            <a:spLocks noGrp="1"/>
          </p:cNvSpPr>
          <p:nvPr>
            <p:ph type="title"/>
          </p:nvPr>
        </p:nvSpPr>
        <p:spPr>
          <a:xfrm>
            <a:off x="677334" y="609600"/>
            <a:ext cx="8596668" cy="787879"/>
          </a:xfrm>
        </p:spPr>
        <p:txBody>
          <a:bodyPr>
            <a:normAutofit/>
          </a:bodyPr>
          <a:lstStyle/>
          <a:p>
            <a:r>
              <a:rPr lang="zh-CN" altLang="en-US" dirty="0"/>
              <a:t>“二上”申报说明</a:t>
            </a:r>
            <a:r>
              <a:rPr lang="en-US" altLang="zh-CN" dirty="0"/>
              <a:t>——</a:t>
            </a:r>
            <a:r>
              <a:rPr lang="zh-CN" altLang="en-US" dirty="0"/>
              <a:t>常见开支内容解读</a:t>
            </a:r>
          </a:p>
        </p:txBody>
      </p:sp>
      <p:sp>
        <p:nvSpPr>
          <p:cNvPr id="3" name="内容占位符 2">
            <a:extLst>
              <a:ext uri="{FF2B5EF4-FFF2-40B4-BE49-F238E27FC236}">
                <a16:creationId xmlns:a16="http://schemas.microsoft.com/office/drawing/2014/main" id="{2FDBA6B0-FDF9-4A99-B837-122B6289BB0C}"/>
              </a:ext>
            </a:extLst>
          </p:cNvPr>
          <p:cNvSpPr>
            <a:spLocks noGrp="1"/>
          </p:cNvSpPr>
          <p:nvPr>
            <p:ph sz="half" idx="1"/>
          </p:nvPr>
        </p:nvSpPr>
        <p:spPr>
          <a:xfrm>
            <a:off x="677334" y="1397479"/>
            <a:ext cx="8662198" cy="5405888"/>
          </a:xfrm>
        </p:spPr>
        <p:txBody>
          <a:bodyPr>
            <a:normAutofit/>
          </a:bodyPr>
          <a:lstStyle/>
          <a:p>
            <a:r>
              <a:rPr lang="en-US" altLang="zh-CN" dirty="0"/>
              <a:t>8.</a:t>
            </a:r>
            <a:r>
              <a:rPr lang="zh-CN" altLang="en-US" b="1" dirty="0"/>
              <a:t>招待费：</a:t>
            </a:r>
            <a:r>
              <a:rPr lang="zh-CN" altLang="en-US" dirty="0"/>
              <a:t>主要用于学校日常办学活动中</a:t>
            </a:r>
            <a:r>
              <a:rPr lang="zh-CN" altLang="en-US" dirty="0">
                <a:solidFill>
                  <a:srgbClr val="FF0000"/>
                </a:solidFill>
              </a:rPr>
              <a:t>接待校外人员</a:t>
            </a:r>
            <a:r>
              <a:rPr lang="zh-CN" altLang="en-US" dirty="0"/>
              <a:t>产生的各种费用。主要有：餐饮、住宿费（教职员工外出开会、出差、培训发生的住宿费为“外埠差旅费”）、购买纪念品和其他费用支出。单餐</a:t>
            </a:r>
            <a:r>
              <a:rPr lang="zh-CN" altLang="en-US" dirty="0">
                <a:solidFill>
                  <a:srgbClr val="FF0000"/>
                </a:solidFill>
              </a:rPr>
              <a:t>建议</a:t>
            </a:r>
            <a:r>
              <a:rPr lang="zh-CN" altLang="en-US" dirty="0"/>
              <a:t>控制标准≦</a:t>
            </a:r>
            <a:r>
              <a:rPr lang="en-US" altLang="zh-CN" dirty="0"/>
              <a:t>50</a:t>
            </a:r>
            <a:r>
              <a:rPr lang="zh-CN" altLang="en-US" dirty="0"/>
              <a:t>元</a:t>
            </a:r>
            <a:r>
              <a:rPr lang="en-US" altLang="zh-CN" dirty="0"/>
              <a:t>/</a:t>
            </a:r>
            <a:r>
              <a:rPr lang="zh-CN" altLang="en-US" dirty="0"/>
              <a:t>人</a:t>
            </a:r>
            <a:r>
              <a:rPr lang="en-US" altLang="zh-CN" dirty="0"/>
              <a:t>/</a:t>
            </a:r>
            <a:r>
              <a:rPr lang="zh-CN" altLang="en-US" dirty="0"/>
              <a:t>餐。</a:t>
            </a:r>
            <a:endParaRPr lang="en-US" altLang="zh-CN" dirty="0"/>
          </a:p>
          <a:p>
            <a:pPr marL="0" indent="0">
              <a:buNone/>
            </a:pPr>
            <a:r>
              <a:rPr lang="zh-CN" altLang="en-US" dirty="0"/>
              <a:t>     该经费列支时对外招待用餐、购买纪念品和安排其他活动等须</a:t>
            </a:r>
            <a:r>
              <a:rPr lang="zh-CN" altLang="en-US" b="1" dirty="0">
                <a:solidFill>
                  <a:srgbClr val="FF0000"/>
                </a:solidFill>
              </a:rPr>
              <a:t>事前请示分管校领导同意</a:t>
            </a:r>
            <a:r>
              <a:rPr lang="zh-CN" altLang="en-US" dirty="0"/>
              <a:t>（在预算范围内），超额度的须经校行政主管领导批复同意后方能执行。</a:t>
            </a:r>
            <a:endParaRPr lang="en-US" altLang="zh-CN" dirty="0"/>
          </a:p>
          <a:p>
            <a:pPr marL="0" indent="0">
              <a:buNone/>
            </a:pPr>
            <a:r>
              <a:rPr lang="en-US" altLang="zh-CN" dirty="0"/>
              <a:t>     </a:t>
            </a:r>
            <a:r>
              <a:rPr lang="zh-CN" altLang="en-US" dirty="0"/>
              <a:t>事前请示附件：</a:t>
            </a:r>
            <a:r>
              <a:rPr lang="zh-CN" altLang="en-US" dirty="0">
                <a:hlinkClick r:id="rId2"/>
              </a:rPr>
              <a:t>业务招待活动报批表</a:t>
            </a:r>
            <a:endParaRPr lang="en-US" altLang="zh-CN" dirty="0"/>
          </a:p>
          <a:p>
            <a:pPr marL="0" indent="0">
              <a:buNone/>
            </a:pPr>
            <a:endParaRPr lang="en-US" altLang="zh-CN" dirty="0"/>
          </a:p>
          <a:p>
            <a:r>
              <a:rPr lang="en-US" altLang="zh-CN" dirty="0"/>
              <a:t>9.</a:t>
            </a:r>
            <a:r>
              <a:rPr lang="zh-CN" altLang="en-US" b="1" dirty="0"/>
              <a:t>设备费、</a:t>
            </a:r>
            <a:r>
              <a:rPr lang="zh-CN" altLang="en-US" b="1" dirty="0">
                <a:solidFill>
                  <a:srgbClr val="FF0000"/>
                </a:solidFill>
              </a:rPr>
              <a:t>图书</a:t>
            </a:r>
            <a:r>
              <a:rPr lang="zh-CN" altLang="en-US" b="1" dirty="0"/>
              <a:t>、办公耗材、软件购置：</a:t>
            </a:r>
            <a:r>
              <a:rPr lang="zh-CN" altLang="en-US" dirty="0"/>
              <a:t>该经费由归口部门统一申报，经费执行参照归口管理部门相关管理文件。</a:t>
            </a:r>
            <a:r>
              <a:rPr lang="zh-CN" altLang="en-US" b="1" dirty="0">
                <a:solidFill>
                  <a:srgbClr val="FF0000"/>
                </a:solidFill>
              </a:rPr>
              <a:t>必须自购的实物，应由物资管理部门（其中图书归口图书馆）认可，方能自购</a:t>
            </a:r>
            <a:r>
              <a:rPr lang="zh-CN" altLang="en-US" dirty="0"/>
              <a:t>。该经费列支时，除有效票据外，需提供其他相关过程性文件（如：资产申购单、合同，验收材料、资产登记单等。）</a:t>
            </a:r>
            <a:endParaRPr lang="en-US" altLang="zh-CN" dirty="0"/>
          </a:p>
          <a:p>
            <a:pPr marL="0" indent="0">
              <a:buNone/>
            </a:pPr>
            <a:endParaRPr lang="zh-CN" altLang="en-US" dirty="0"/>
          </a:p>
          <a:p>
            <a:r>
              <a:rPr lang="en-US" altLang="zh-CN" dirty="0"/>
              <a:t>10.</a:t>
            </a:r>
            <a:r>
              <a:rPr lang="zh-CN" altLang="en-US" b="1" dirty="0"/>
              <a:t>出版、文献：</a:t>
            </a:r>
            <a:r>
              <a:rPr lang="zh-CN" altLang="en-US" dirty="0"/>
              <a:t>主要用于业务开展过程中需要支付的出版费、资料费、邮费、文献检索费等支出。该经费列支时除提供有效票据外，还需提供、刊物封面、目录或论文录用通知等证明材料。</a:t>
            </a:r>
            <a:endParaRPr lang="en-US" altLang="zh-CN" dirty="0"/>
          </a:p>
        </p:txBody>
      </p:sp>
    </p:spTree>
    <p:extLst>
      <p:ext uri="{BB962C8B-B14F-4D97-AF65-F5344CB8AC3E}">
        <p14:creationId xmlns:p14="http://schemas.microsoft.com/office/powerpoint/2010/main" val="935475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FB9196-2D85-4560-AF89-D4CE84631CA6}"/>
              </a:ext>
            </a:extLst>
          </p:cNvPr>
          <p:cNvSpPr>
            <a:spLocks noGrp="1"/>
          </p:cNvSpPr>
          <p:nvPr>
            <p:ph type="title"/>
          </p:nvPr>
        </p:nvSpPr>
        <p:spPr>
          <a:xfrm>
            <a:off x="710099" y="405443"/>
            <a:ext cx="8596668" cy="787879"/>
          </a:xfrm>
        </p:spPr>
        <p:txBody>
          <a:bodyPr>
            <a:normAutofit/>
          </a:bodyPr>
          <a:lstStyle/>
          <a:p>
            <a:r>
              <a:rPr lang="zh-CN" altLang="en-US" dirty="0"/>
              <a:t>“二上”申报说明</a:t>
            </a:r>
            <a:r>
              <a:rPr lang="en-US" altLang="zh-CN" dirty="0"/>
              <a:t>——</a:t>
            </a:r>
            <a:r>
              <a:rPr lang="zh-CN" altLang="en-US" dirty="0"/>
              <a:t>常见开支内容解读</a:t>
            </a:r>
          </a:p>
        </p:txBody>
      </p:sp>
      <p:sp>
        <p:nvSpPr>
          <p:cNvPr id="3" name="内容占位符 2">
            <a:extLst>
              <a:ext uri="{FF2B5EF4-FFF2-40B4-BE49-F238E27FC236}">
                <a16:creationId xmlns:a16="http://schemas.microsoft.com/office/drawing/2014/main" id="{2FDBA6B0-FDF9-4A99-B837-122B6289BB0C}"/>
              </a:ext>
            </a:extLst>
          </p:cNvPr>
          <p:cNvSpPr>
            <a:spLocks noGrp="1"/>
          </p:cNvSpPr>
          <p:nvPr>
            <p:ph sz="half" idx="1"/>
          </p:nvPr>
        </p:nvSpPr>
        <p:spPr>
          <a:xfrm>
            <a:off x="775629" y="1593011"/>
            <a:ext cx="8662198" cy="4129178"/>
          </a:xfrm>
        </p:spPr>
        <p:txBody>
          <a:bodyPr>
            <a:normAutofit fontScale="85000" lnSpcReduction="10000"/>
          </a:bodyPr>
          <a:lstStyle/>
          <a:p>
            <a:r>
              <a:rPr lang="en-US" altLang="zh-CN" dirty="0"/>
              <a:t>11.</a:t>
            </a:r>
            <a:r>
              <a:rPr lang="zh-CN" altLang="en-US" b="1" dirty="0"/>
              <a:t>工、奖、津、补</a:t>
            </a:r>
            <a:r>
              <a:rPr lang="zh-CN" altLang="en-US" dirty="0"/>
              <a:t>：工奖津补是指工资奖金、业务津贴补贴等人员费用，该经费主要由人事处归口管理部，二级学院教学经费中包含部分业务津补贴由教务处归口管理。</a:t>
            </a:r>
            <a:endParaRPr lang="en-US" altLang="zh-CN" dirty="0"/>
          </a:p>
          <a:p>
            <a:pPr marL="0" indent="0">
              <a:buNone/>
            </a:pPr>
            <a:r>
              <a:rPr lang="zh-CN" altLang="en-US" dirty="0"/>
              <a:t>     </a:t>
            </a:r>
            <a:r>
              <a:rPr lang="zh-CN" altLang="en-US" b="1" dirty="0">
                <a:solidFill>
                  <a:srgbClr val="FF0000"/>
                </a:solidFill>
              </a:rPr>
              <a:t>该经费预算需严格参照有效管理文件，执行过程中严禁预算调整。</a:t>
            </a:r>
            <a:endParaRPr lang="en-US" altLang="zh-CN" b="1" dirty="0">
              <a:solidFill>
                <a:srgbClr val="FF0000"/>
              </a:solidFill>
            </a:endParaRPr>
          </a:p>
          <a:p>
            <a:pPr marL="0" indent="0">
              <a:buNone/>
            </a:pPr>
            <a:endParaRPr lang="en-US" altLang="zh-CN" dirty="0"/>
          </a:p>
          <a:p>
            <a:pPr marL="0" indent="0">
              <a:buNone/>
            </a:pPr>
            <a:r>
              <a:rPr lang="en-US" altLang="zh-CN" dirty="0"/>
              <a:t>      12.</a:t>
            </a:r>
            <a:r>
              <a:rPr lang="zh-CN" altLang="en-US" dirty="0"/>
              <a:t>服务费：（即非货物销售，只提供劳务服务的业务），发票开具的要求：发票开具的内容应与合同的服务内容相符合，具体服务的事项若未在开票内容中显示的，需在发票下方的“备注栏”中直接注明。</a:t>
            </a:r>
            <a:endParaRPr lang="en-US" altLang="zh-CN" dirty="0"/>
          </a:p>
          <a:p>
            <a:pPr marL="0" indent="0">
              <a:buNone/>
            </a:pPr>
            <a:endParaRPr lang="en-US" altLang="zh-CN" b="1" dirty="0">
              <a:solidFill>
                <a:srgbClr val="FF0000"/>
              </a:solidFill>
            </a:endParaRPr>
          </a:p>
          <a:p>
            <a:endParaRPr lang="en-US" altLang="zh-CN" b="1" dirty="0">
              <a:solidFill>
                <a:srgbClr val="FF0000"/>
              </a:solidFill>
            </a:endParaRPr>
          </a:p>
          <a:p>
            <a:pPr marL="0" indent="0">
              <a:buNone/>
            </a:pPr>
            <a:r>
              <a:rPr lang="en-US" altLang="zh-CN" dirty="0"/>
              <a:t>      13.</a:t>
            </a:r>
            <a:r>
              <a:rPr lang="zh-CN" altLang="en-US" dirty="0"/>
              <a:t>其他开支内容：物业管理费、维修改造费，视频制作费、印刷制作费、宣传费、委托业务费等。</a:t>
            </a:r>
            <a:endParaRPr lang="en-US" altLang="zh-CN" dirty="0"/>
          </a:p>
          <a:p>
            <a:endParaRPr lang="en-US" altLang="zh-CN" dirty="0"/>
          </a:p>
          <a:p>
            <a:pPr marL="0" indent="0">
              <a:buNone/>
            </a:pPr>
            <a:endParaRPr lang="en-US" altLang="zh-CN" dirty="0"/>
          </a:p>
          <a:p>
            <a:pPr marL="0" indent="0">
              <a:buNone/>
            </a:pPr>
            <a:r>
              <a:rPr lang="en-US" altLang="zh-CN" dirty="0"/>
              <a:t>    </a:t>
            </a:r>
            <a:r>
              <a:rPr lang="zh-CN" altLang="en-US" b="1" dirty="0">
                <a:solidFill>
                  <a:srgbClr val="FF0000"/>
                </a:solidFill>
              </a:rPr>
              <a:t>以上所有预算执行时均需附相关业务附件证明材料（详见下表）。</a:t>
            </a:r>
            <a:endParaRPr lang="en-US" altLang="zh-CN" b="1" dirty="0">
              <a:solidFill>
                <a:srgbClr val="FF0000"/>
              </a:solidFill>
            </a:endParaRPr>
          </a:p>
        </p:txBody>
      </p:sp>
    </p:spTree>
    <p:extLst>
      <p:ext uri="{BB962C8B-B14F-4D97-AF65-F5344CB8AC3E}">
        <p14:creationId xmlns:p14="http://schemas.microsoft.com/office/powerpoint/2010/main" val="2762725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FDBA6B0-FDF9-4A99-B837-122B6289BB0C}"/>
              </a:ext>
            </a:extLst>
          </p:cNvPr>
          <p:cNvSpPr>
            <a:spLocks noGrp="1"/>
          </p:cNvSpPr>
          <p:nvPr>
            <p:ph sz="half" idx="1"/>
          </p:nvPr>
        </p:nvSpPr>
        <p:spPr>
          <a:xfrm>
            <a:off x="549073" y="250166"/>
            <a:ext cx="8662198" cy="347932"/>
          </a:xfrm>
        </p:spPr>
        <p:txBody>
          <a:bodyPr>
            <a:normAutofit lnSpcReduction="10000"/>
          </a:bodyPr>
          <a:lstStyle/>
          <a:p>
            <a:pPr marL="0" indent="0">
              <a:buNone/>
            </a:pPr>
            <a:r>
              <a:rPr lang="zh-CN" altLang="en-US" dirty="0"/>
              <a:t>经费执行报销时所需附件材料见下图：</a:t>
            </a:r>
            <a:endParaRPr lang="en-US" altLang="zh-CN" dirty="0"/>
          </a:p>
          <a:p>
            <a:endParaRPr lang="en-US" altLang="zh-CN" dirty="0"/>
          </a:p>
        </p:txBody>
      </p:sp>
      <p:pic>
        <p:nvPicPr>
          <p:cNvPr id="5" name="图片 4">
            <a:extLst>
              <a:ext uri="{FF2B5EF4-FFF2-40B4-BE49-F238E27FC236}">
                <a16:creationId xmlns:a16="http://schemas.microsoft.com/office/drawing/2014/main" id="{E5EEA07D-AEEB-49D1-B1CD-40DB34869775}"/>
              </a:ext>
            </a:extLst>
          </p:cNvPr>
          <p:cNvPicPr>
            <a:picLocks noChangeAspect="1"/>
          </p:cNvPicPr>
          <p:nvPr/>
        </p:nvPicPr>
        <p:blipFill>
          <a:blip r:embed="rId2"/>
          <a:stretch>
            <a:fillRect/>
          </a:stretch>
        </p:blipFill>
        <p:spPr>
          <a:xfrm>
            <a:off x="198356" y="523336"/>
            <a:ext cx="9650320" cy="6298592"/>
          </a:xfrm>
          <a:prstGeom prst="rect">
            <a:avLst/>
          </a:prstGeom>
        </p:spPr>
      </p:pic>
    </p:spTree>
    <p:extLst>
      <p:ext uri="{BB962C8B-B14F-4D97-AF65-F5344CB8AC3E}">
        <p14:creationId xmlns:p14="http://schemas.microsoft.com/office/powerpoint/2010/main" val="418420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00E31B-0A16-432D-821C-51C8E82BBB6B}"/>
              </a:ext>
            </a:extLst>
          </p:cNvPr>
          <p:cNvSpPr>
            <a:spLocks noGrp="1"/>
          </p:cNvSpPr>
          <p:nvPr>
            <p:ph type="title"/>
          </p:nvPr>
        </p:nvSpPr>
        <p:spPr>
          <a:xfrm>
            <a:off x="677334" y="609600"/>
            <a:ext cx="8596668" cy="736121"/>
          </a:xfrm>
        </p:spPr>
        <p:txBody>
          <a:bodyPr/>
          <a:lstStyle/>
          <a:p>
            <a:r>
              <a:rPr lang="zh-CN" altLang="en-US" dirty="0"/>
              <a:t>预算申报整体原则</a:t>
            </a:r>
          </a:p>
        </p:txBody>
      </p:sp>
      <p:sp>
        <p:nvSpPr>
          <p:cNvPr id="3" name="内容占位符 2">
            <a:extLst>
              <a:ext uri="{FF2B5EF4-FFF2-40B4-BE49-F238E27FC236}">
                <a16:creationId xmlns:a16="http://schemas.microsoft.com/office/drawing/2014/main" id="{E0A8EF13-3ED6-40F3-A42A-C699FA21F084}"/>
              </a:ext>
            </a:extLst>
          </p:cNvPr>
          <p:cNvSpPr>
            <a:spLocks noGrp="1"/>
          </p:cNvSpPr>
          <p:nvPr>
            <p:ph idx="1"/>
          </p:nvPr>
        </p:nvSpPr>
        <p:spPr>
          <a:xfrm>
            <a:off x="677334" y="1593011"/>
            <a:ext cx="8596668" cy="4448351"/>
          </a:xfrm>
        </p:spPr>
        <p:txBody>
          <a:bodyPr/>
          <a:lstStyle/>
          <a:p>
            <a:endParaRPr lang="en-US" altLang="zh-CN" dirty="0"/>
          </a:p>
          <a:p>
            <a:r>
              <a:rPr lang="zh-CN" altLang="en-US" sz="2400" dirty="0"/>
              <a:t>量入为出、收支平衡</a:t>
            </a:r>
            <a:endParaRPr lang="en-US" altLang="zh-CN" sz="2400" dirty="0"/>
          </a:p>
          <a:p>
            <a:pPr marL="0" indent="0">
              <a:buNone/>
            </a:pPr>
            <a:endParaRPr lang="en-US" altLang="zh-CN" sz="2400" dirty="0"/>
          </a:p>
          <a:p>
            <a:r>
              <a:rPr lang="zh-CN" altLang="en-US" sz="2400" dirty="0"/>
              <a:t>全面、整体、具体</a:t>
            </a:r>
            <a:endParaRPr lang="en-US" altLang="zh-CN" sz="2400" dirty="0"/>
          </a:p>
          <a:p>
            <a:pPr marL="0" indent="0">
              <a:buNone/>
            </a:pPr>
            <a:endParaRPr lang="en-US" altLang="zh-CN" sz="2400" dirty="0"/>
          </a:p>
          <a:p>
            <a:r>
              <a:rPr lang="zh-CN" altLang="en-US" sz="2400" dirty="0"/>
              <a:t>实事求是、务求绩效</a:t>
            </a:r>
            <a:endParaRPr lang="en-US" altLang="zh-CN" sz="2400" dirty="0"/>
          </a:p>
          <a:p>
            <a:endParaRPr lang="en-US" altLang="zh-CN" sz="2400" dirty="0"/>
          </a:p>
          <a:p>
            <a:r>
              <a:rPr lang="zh-CN" altLang="en-US" sz="2400" dirty="0"/>
              <a:t>业财融合、强调内控</a:t>
            </a:r>
            <a:endParaRPr lang="en-US" altLang="zh-CN" sz="2400" dirty="0"/>
          </a:p>
          <a:p>
            <a:endParaRPr lang="en-US" altLang="zh-CN" dirty="0"/>
          </a:p>
          <a:p>
            <a:endParaRPr lang="zh-CN" altLang="en-US" dirty="0"/>
          </a:p>
        </p:txBody>
      </p:sp>
    </p:spTree>
    <p:extLst>
      <p:ext uri="{BB962C8B-B14F-4D97-AF65-F5344CB8AC3E}">
        <p14:creationId xmlns:p14="http://schemas.microsoft.com/office/powerpoint/2010/main" val="3038765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3E47AC-E135-4A53-9449-0C635AF01CE0}"/>
              </a:ext>
            </a:extLst>
          </p:cNvPr>
          <p:cNvSpPr>
            <a:spLocks noGrp="1"/>
          </p:cNvSpPr>
          <p:nvPr>
            <p:ph type="title"/>
          </p:nvPr>
        </p:nvSpPr>
        <p:spPr/>
        <p:txBody>
          <a:bodyPr/>
          <a:lstStyle/>
          <a:p>
            <a:r>
              <a:rPr lang="en-US" altLang="zh-CN" dirty="0"/>
              <a:t>“</a:t>
            </a:r>
            <a:r>
              <a:rPr lang="zh-CN" altLang="en-US" dirty="0"/>
              <a:t>二上”申报范围</a:t>
            </a:r>
          </a:p>
        </p:txBody>
      </p:sp>
      <p:sp>
        <p:nvSpPr>
          <p:cNvPr id="4" name="内容占位符 3">
            <a:extLst>
              <a:ext uri="{FF2B5EF4-FFF2-40B4-BE49-F238E27FC236}">
                <a16:creationId xmlns:a16="http://schemas.microsoft.com/office/drawing/2014/main" id="{6EB4C567-FC11-4C19-9E92-BE005720B33D}"/>
              </a:ext>
            </a:extLst>
          </p:cNvPr>
          <p:cNvSpPr>
            <a:spLocks noGrp="1"/>
          </p:cNvSpPr>
          <p:nvPr>
            <p:ph sz="half" idx="2"/>
          </p:nvPr>
        </p:nvSpPr>
        <p:spPr>
          <a:xfrm>
            <a:off x="5089970" y="1362974"/>
            <a:ext cx="4184034" cy="5187351"/>
          </a:xfrm>
        </p:spPr>
        <p:txBody>
          <a:bodyPr>
            <a:normAutofit/>
          </a:bodyPr>
          <a:lstStyle/>
          <a:p>
            <a:r>
              <a:rPr lang="zh-CN" altLang="en-US" dirty="0"/>
              <a:t>申报部门：各行政部处及二级学院</a:t>
            </a:r>
            <a:endParaRPr lang="en-US" altLang="zh-CN" dirty="0"/>
          </a:p>
          <a:p>
            <a:endParaRPr lang="en-US" altLang="zh-CN" dirty="0"/>
          </a:p>
          <a:p>
            <a:r>
              <a:rPr lang="zh-CN" altLang="en-US" dirty="0"/>
              <a:t>工、奖，津，补经费由人事处根据核定金额统一申报</a:t>
            </a:r>
            <a:endParaRPr lang="en-US" altLang="zh-CN" dirty="0"/>
          </a:p>
          <a:p>
            <a:endParaRPr lang="en-US" altLang="zh-CN" dirty="0"/>
          </a:p>
          <a:p>
            <a:r>
              <a:rPr lang="zh-CN" altLang="en-US" dirty="0"/>
              <a:t>培训费经费由人事处根据核定金额统一申报</a:t>
            </a:r>
            <a:endParaRPr lang="en-US" altLang="zh-CN" dirty="0"/>
          </a:p>
          <a:p>
            <a:endParaRPr lang="en-US" altLang="zh-CN" dirty="0"/>
          </a:p>
          <a:p>
            <a:r>
              <a:rPr lang="zh-CN" altLang="en-US" dirty="0"/>
              <a:t>资产设备经费由资产与设备管理处统一申报</a:t>
            </a:r>
            <a:endParaRPr lang="en-US" altLang="zh-CN" dirty="0"/>
          </a:p>
          <a:p>
            <a:endParaRPr lang="en-US" altLang="zh-CN" dirty="0"/>
          </a:p>
          <a:p>
            <a:r>
              <a:rPr lang="zh-CN" altLang="en-US" dirty="0"/>
              <a:t>课时费经费由教务处根据人事处分配的额度进行二次分配</a:t>
            </a:r>
            <a:endParaRPr lang="en-US" altLang="zh-CN" dirty="0"/>
          </a:p>
        </p:txBody>
      </p:sp>
    </p:spTree>
    <p:extLst>
      <p:ext uri="{BB962C8B-B14F-4D97-AF65-F5344CB8AC3E}">
        <p14:creationId xmlns:p14="http://schemas.microsoft.com/office/powerpoint/2010/main" val="1534283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05FE51-D6EE-4668-8356-D1D295729220}"/>
              </a:ext>
            </a:extLst>
          </p:cNvPr>
          <p:cNvSpPr>
            <a:spLocks noGrp="1"/>
          </p:cNvSpPr>
          <p:nvPr>
            <p:ph type="title"/>
          </p:nvPr>
        </p:nvSpPr>
        <p:spPr>
          <a:xfrm>
            <a:off x="677334" y="609601"/>
            <a:ext cx="8596668" cy="793630"/>
          </a:xfrm>
        </p:spPr>
        <p:txBody>
          <a:bodyPr/>
          <a:lstStyle/>
          <a:p>
            <a:r>
              <a:rPr lang="zh-CN" altLang="en-US" dirty="0"/>
              <a:t>“二上</a:t>
            </a:r>
            <a:r>
              <a:rPr lang="en-US" altLang="zh-CN" dirty="0"/>
              <a:t>”</a:t>
            </a:r>
            <a:r>
              <a:rPr lang="zh-CN" altLang="en-US" dirty="0"/>
              <a:t>申报流程</a:t>
            </a:r>
          </a:p>
        </p:txBody>
      </p:sp>
      <p:graphicFrame>
        <p:nvGraphicFramePr>
          <p:cNvPr id="5" name="内容占位符 4">
            <a:extLst>
              <a:ext uri="{FF2B5EF4-FFF2-40B4-BE49-F238E27FC236}">
                <a16:creationId xmlns:a16="http://schemas.microsoft.com/office/drawing/2014/main" id="{6675CF5B-6732-4E7E-A13C-2C10B8BE2069}"/>
              </a:ext>
            </a:extLst>
          </p:cNvPr>
          <p:cNvGraphicFramePr>
            <a:graphicFrameLocks noGrp="1"/>
          </p:cNvGraphicFramePr>
          <p:nvPr>
            <p:ph idx="1"/>
            <p:extLst>
              <p:ext uri="{D42A27DB-BD31-4B8C-83A1-F6EECF244321}">
                <p14:modId xmlns:p14="http://schemas.microsoft.com/office/powerpoint/2010/main" val="3818439514"/>
              </p:ext>
            </p:extLst>
          </p:nvPr>
        </p:nvGraphicFramePr>
        <p:xfrm>
          <a:off x="677863" y="1029419"/>
          <a:ext cx="8596312" cy="56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箭头: 下 6">
            <a:extLst>
              <a:ext uri="{FF2B5EF4-FFF2-40B4-BE49-F238E27FC236}">
                <a16:creationId xmlns:a16="http://schemas.microsoft.com/office/drawing/2014/main" id="{E78F2533-FA90-4F22-B23E-5D15E057BF56}"/>
              </a:ext>
            </a:extLst>
          </p:cNvPr>
          <p:cNvSpPr/>
          <p:nvPr/>
        </p:nvSpPr>
        <p:spPr>
          <a:xfrm>
            <a:off x="2624341" y="2918244"/>
            <a:ext cx="132271" cy="391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下 7">
            <a:extLst>
              <a:ext uri="{FF2B5EF4-FFF2-40B4-BE49-F238E27FC236}">
                <a16:creationId xmlns:a16="http://schemas.microsoft.com/office/drawing/2014/main" id="{99A81BEA-4FD4-499E-984C-AC7184956B24}"/>
              </a:ext>
            </a:extLst>
          </p:cNvPr>
          <p:cNvSpPr/>
          <p:nvPr/>
        </p:nvSpPr>
        <p:spPr>
          <a:xfrm>
            <a:off x="2633925" y="3621656"/>
            <a:ext cx="132271" cy="391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下 9">
            <a:extLst>
              <a:ext uri="{FF2B5EF4-FFF2-40B4-BE49-F238E27FC236}">
                <a16:creationId xmlns:a16="http://schemas.microsoft.com/office/drawing/2014/main" id="{B19578DF-F2D9-4039-A508-FBA7E32A833D}"/>
              </a:ext>
            </a:extLst>
          </p:cNvPr>
          <p:cNvSpPr/>
          <p:nvPr/>
        </p:nvSpPr>
        <p:spPr>
          <a:xfrm>
            <a:off x="2624340" y="4671204"/>
            <a:ext cx="132271" cy="391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下 10">
            <a:extLst>
              <a:ext uri="{FF2B5EF4-FFF2-40B4-BE49-F238E27FC236}">
                <a16:creationId xmlns:a16="http://schemas.microsoft.com/office/drawing/2014/main" id="{F714A9AF-CA54-4A12-BD74-D0903F788296}"/>
              </a:ext>
            </a:extLst>
          </p:cNvPr>
          <p:cNvSpPr/>
          <p:nvPr/>
        </p:nvSpPr>
        <p:spPr>
          <a:xfrm>
            <a:off x="7119663" y="2259402"/>
            <a:ext cx="132271" cy="506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下 11">
            <a:extLst>
              <a:ext uri="{FF2B5EF4-FFF2-40B4-BE49-F238E27FC236}">
                <a16:creationId xmlns:a16="http://schemas.microsoft.com/office/drawing/2014/main" id="{5E08742D-60AB-4D99-A58E-FFB82D0D6CBE}"/>
              </a:ext>
            </a:extLst>
          </p:cNvPr>
          <p:cNvSpPr/>
          <p:nvPr/>
        </p:nvSpPr>
        <p:spPr>
          <a:xfrm>
            <a:off x="7119662" y="3055908"/>
            <a:ext cx="132271" cy="506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下 8">
            <a:extLst>
              <a:ext uri="{FF2B5EF4-FFF2-40B4-BE49-F238E27FC236}">
                <a16:creationId xmlns:a16="http://schemas.microsoft.com/office/drawing/2014/main" id="{5FC06B32-F365-45D7-901C-94469CCA4250}"/>
              </a:ext>
            </a:extLst>
          </p:cNvPr>
          <p:cNvSpPr/>
          <p:nvPr/>
        </p:nvSpPr>
        <p:spPr>
          <a:xfrm>
            <a:off x="7119661" y="3839474"/>
            <a:ext cx="132271" cy="506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下 12">
            <a:extLst>
              <a:ext uri="{FF2B5EF4-FFF2-40B4-BE49-F238E27FC236}">
                <a16:creationId xmlns:a16="http://schemas.microsoft.com/office/drawing/2014/main" id="{A285ACB5-7178-40B8-9F09-3F168CFF736E}"/>
              </a:ext>
            </a:extLst>
          </p:cNvPr>
          <p:cNvSpPr/>
          <p:nvPr/>
        </p:nvSpPr>
        <p:spPr>
          <a:xfrm>
            <a:off x="7119660" y="4613694"/>
            <a:ext cx="132271" cy="506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4707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4D7A6-D320-44D4-B271-EB0793A5915C}"/>
              </a:ext>
            </a:extLst>
          </p:cNvPr>
          <p:cNvSpPr>
            <a:spLocks noGrp="1"/>
          </p:cNvSpPr>
          <p:nvPr>
            <p:ph type="title"/>
          </p:nvPr>
        </p:nvSpPr>
        <p:spPr>
          <a:xfrm>
            <a:off x="677334" y="609600"/>
            <a:ext cx="8596668" cy="753374"/>
          </a:xfrm>
        </p:spPr>
        <p:txBody>
          <a:bodyPr/>
          <a:lstStyle/>
          <a:p>
            <a:r>
              <a:rPr lang="zh-CN" altLang="en-US" dirty="0"/>
              <a:t>“二上”申报说明</a:t>
            </a:r>
          </a:p>
        </p:txBody>
      </p:sp>
      <p:pic>
        <p:nvPicPr>
          <p:cNvPr id="6" name="图片 5">
            <a:extLst>
              <a:ext uri="{FF2B5EF4-FFF2-40B4-BE49-F238E27FC236}">
                <a16:creationId xmlns:a16="http://schemas.microsoft.com/office/drawing/2014/main" id="{6D332A88-0028-4A45-9EAB-657F7A209C11}"/>
              </a:ext>
            </a:extLst>
          </p:cNvPr>
          <p:cNvPicPr>
            <a:picLocks noChangeAspect="1"/>
          </p:cNvPicPr>
          <p:nvPr/>
        </p:nvPicPr>
        <p:blipFill rotWithShape="1">
          <a:blip r:embed="rId2"/>
          <a:srcRect r="812" b="4356"/>
          <a:stretch/>
        </p:blipFill>
        <p:spPr>
          <a:xfrm>
            <a:off x="431323" y="2343530"/>
            <a:ext cx="9834112" cy="3441919"/>
          </a:xfrm>
          <a:prstGeom prst="rect">
            <a:avLst/>
          </a:prstGeom>
        </p:spPr>
      </p:pic>
      <p:sp>
        <p:nvSpPr>
          <p:cNvPr id="7" name="文本框 6">
            <a:extLst>
              <a:ext uri="{FF2B5EF4-FFF2-40B4-BE49-F238E27FC236}">
                <a16:creationId xmlns:a16="http://schemas.microsoft.com/office/drawing/2014/main" id="{3F390BAB-710D-4015-880F-52CEA153FC51}"/>
              </a:ext>
            </a:extLst>
          </p:cNvPr>
          <p:cNvSpPr txBox="1"/>
          <p:nvPr/>
        </p:nvSpPr>
        <p:spPr>
          <a:xfrm>
            <a:off x="327804" y="1362974"/>
            <a:ext cx="8839200" cy="830997"/>
          </a:xfrm>
          <a:prstGeom prst="rect">
            <a:avLst/>
          </a:prstGeom>
          <a:noFill/>
        </p:spPr>
        <p:txBody>
          <a:bodyPr wrap="square" rtlCol="0">
            <a:spAutoFit/>
          </a:bodyPr>
          <a:lstStyle/>
          <a:p>
            <a:r>
              <a:rPr lang="zh-CN" altLang="en-US" sz="2400" dirty="0"/>
              <a:t>申报通道：财务查询</a:t>
            </a:r>
            <a:r>
              <a:rPr lang="en-US" altLang="zh-CN" sz="2400" dirty="0"/>
              <a:t>——</a:t>
            </a:r>
            <a:r>
              <a:rPr lang="zh-CN" altLang="en-US" sz="2400" dirty="0"/>
              <a:t>预算申报系统</a:t>
            </a:r>
            <a:r>
              <a:rPr lang="en-US" altLang="zh-CN" sz="2400" dirty="0"/>
              <a:t>——</a:t>
            </a:r>
            <a:r>
              <a:rPr lang="zh-CN" altLang="en-US" sz="2400" dirty="0"/>
              <a:t>校内预算申报</a:t>
            </a:r>
            <a:r>
              <a:rPr lang="en-US" altLang="zh-CN" sz="2400" dirty="0"/>
              <a:t>——</a:t>
            </a:r>
            <a:r>
              <a:rPr lang="zh-CN" altLang="en-US" sz="2400" dirty="0"/>
              <a:t>二上模块</a:t>
            </a:r>
            <a:r>
              <a:rPr lang="en-US" altLang="zh-CN" sz="2400" dirty="0"/>
              <a:t>——</a:t>
            </a:r>
            <a:r>
              <a:rPr lang="zh-CN" altLang="en-US" sz="2400" dirty="0"/>
              <a:t>申报如下图：</a:t>
            </a:r>
          </a:p>
        </p:txBody>
      </p:sp>
    </p:spTree>
    <p:extLst>
      <p:ext uri="{BB962C8B-B14F-4D97-AF65-F5344CB8AC3E}">
        <p14:creationId xmlns:p14="http://schemas.microsoft.com/office/powerpoint/2010/main" val="59296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B868EA-0848-4C37-A7F4-E89D5BE96249}"/>
              </a:ext>
            </a:extLst>
          </p:cNvPr>
          <p:cNvSpPr>
            <a:spLocks noGrp="1"/>
          </p:cNvSpPr>
          <p:nvPr>
            <p:ph type="title"/>
          </p:nvPr>
        </p:nvSpPr>
        <p:spPr>
          <a:xfrm>
            <a:off x="677334" y="290819"/>
            <a:ext cx="8596668" cy="623581"/>
          </a:xfrm>
        </p:spPr>
        <p:txBody>
          <a:bodyPr>
            <a:normAutofit fontScale="90000"/>
          </a:bodyPr>
          <a:lstStyle/>
          <a:p>
            <a:r>
              <a:rPr lang="zh-CN" altLang="en-US" dirty="0"/>
              <a:t>“二上”申报说明</a:t>
            </a:r>
          </a:p>
        </p:txBody>
      </p:sp>
      <p:sp>
        <p:nvSpPr>
          <p:cNvPr id="3" name="内容占位符 2">
            <a:extLst>
              <a:ext uri="{FF2B5EF4-FFF2-40B4-BE49-F238E27FC236}">
                <a16:creationId xmlns:a16="http://schemas.microsoft.com/office/drawing/2014/main" id="{2D52ED0C-2500-4612-8536-BA960372049B}"/>
              </a:ext>
            </a:extLst>
          </p:cNvPr>
          <p:cNvSpPr>
            <a:spLocks noGrp="1"/>
          </p:cNvSpPr>
          <p:nvPr>
            <p:ph sz="half" idx="1"/>
          </p:nvPr>
        </p:nvSpPr>
        <p:spPr>
          <a:xfrm>
            <a:off x="677334" y="1023457"/>
            <a:ext cx="8742711" cy="5388845"/>
          </a:xfrm>
        </p:spPr>
        <p:txBody>
          <a:bodyPr>
            <a:normAutofit fontScale="92500" lnSpcReduction="10000"/>
          </a:bodyPr>
          <a:lstStyle/>
          <a:p>
            <a:r>
              <a:rPr lang="en-US" altLang="zh-CN" dirty="0"/>
              <a:t>1.</a:t>
            </a:r>
            <a:r>
              <a:rPr lang="zh-CN" altLang="en-US" dirty="0"/>
              <a:t>点击“同步一上项目信息”</a:t>
            </a:r>
            <a:r>
              <a:rPr lang="en-US" altLang="zh-CN" dirty="0"/>
              <a:t>,</a:t>
            </a:r>
            <a:r>
              <a:rPr lang="zh-CN" altLang="en-US" dirty="0"/>
              <a:t>“一上”通过并入库的经费项目自动同步至“二上”申报。</a:t>
            </a:r>
            <a:endParaRPr lang="en-US" altLang="zh-CN" dirty="0"/>
          </a:p>
          <a:p>
            <a:pPr marL="0" indent="0">
              <a:buNone/>
            </a:pPr>
            <a:endParaRPr lang="en-US" altLang="zh-CN" dirty="0"/>
          </a:p>
          <a:p>
            <a:r>
              <a:rPr lang="en-US" altLang="zh-CN" dirty="0"/>
              <a:t>2.</a:t>
            </a:r>
            <a:r>
              <a:rPr lang="zh-CN" altLang="en-US" b="1" dirty="0">
                <a:solidFill>
                  <a:srgbClr val="FF0000"/>
                </a:solidFill>
              </a:rPr>
              <a:t>不得新增项目</a:t>
            </a:r>
            <a:r>
              <a:rPr lang="zh-CN" altLang="en-US" b="1" dirty="0"/>
              <a:t>，</a:t>
            </a:r>
            <a:r>
              <a:rPr lang="zh-CN" altLang="en-US" b="1" dirty="0">
                <a:solidFill>
                  <a:srgbClr val="FF0000"/>
                </a:solidFill>
              </a:rPr>
              <a:t>“项目名称”</a:t>
            </a:r>
            <a:r>
              <a:rPr lang="zh-CN" altLang="en-US" b="1" dirty="0"/>
              <a:t>保留“一上”通过并入库时的名称，</a:t>
            </a:r>
            <a:r>
              <a:rPr lang="zh-CN" altLang="en-US" b="1" dirty="0">
                <a:solidFill>
                  <a:srgbClr val="FF0000"/>
                </a:solidFill>
              </a:rPr>
              <a:t>不得进行随意修改。</a:t>
            </a:r>
            <a:endParaRPr lang="en-US" altLang="zh-CN" b="1" dirty="0">
              <a:solidFill>
                <a:srgbClr val="FF0000"/>
              </a:solidFill>
            </a:endParaRPr>
          </a:p>
          <a:p>
            <a:endParaRPr lang="en-US" altLang="zh-CN" b="1" dirty="0">
              <a:solidFill>
                <a:srgbClr val="FF0000"/>
              </a:solidFill>
            </a:endParaRPr>
          </a:p>
          <a:p>
            <a:r>
              <a:rPr lang="en-US" altLang="zh-CN" dirty="0">
                <a:solidFill>
                  <a:schemeClr val="tx1"/>
                </a:solidFill>
              </a:rPr>
              <a:t>3.</a:t>
            </a:r>
            <a:r>
              <a:rPr lang="zh-CN" altLang="en-US" dirty="0">
                <a:solidFill>
                  <a:schemeClr val="tx1"/>
                </a:solidFill>
              </a:rPr>
              <a:t>申报提交的所有项目额度</a:t>
            </a:r>
            <a:r>
              <a:rPr lang="en-US" altLang="zh-CN" dirty="0">
                <a:solidFill>
                  <a:schemeClr val="tx1"/>
                </a:solidFill>
              </a:rPr>
              <a:t>&lt;=</a:t>
            </a:r>
            <a:r>
              <a:rPr lang="zh-CN" altLang="en-US" dirty="0">
                <a:solidFill>
                  <a:schemeClr val="tx1"/>
                </a:solidFill>
              </a:rPr>
              <a:t>总分配额度（系统自动比对）</a:t>
            </a:r>
            <a:endParaRPr lang="en-US" altLang="zh-CN" dirty="0">
              <a:solidFill>
                <a:schemeClr val="tx1"/>
              </a:solidFill>
            </a:endParaRPr>
          </a:p>
          <a:p>
            <a:endParaRPr lang="en-US" altLang="zh-CN" dirty="0">
              <a:solidFill>
                <a:schemeClr val="tx1"/>
              </a:solidFill>
            </a:endParaRPr>
          </a:p>
          <a:p>
            <a:r>
              <a:rPr lang="en-US" altLang="zh-CN" dirty="0">
                <a:solidFill>
                  <a:schemeClr val="tx1"/>
                </a:solidFill>
              </a:rPr>
              <a:t>4.</a:t>
            </a:r>
            <a:r>
              <a:rPr lang="zh-CN" altLang="en-US" dirty="0">
                <a:solidFill>
                  <a:schemeClr val="tx1"/>
                </a:solidFill>
              </a:rPr>
              <a:t> “招待费”仅可在项目“行政管理经费（部门）”中列支，</a:t>
            </a:r>
            <a:r>
              <a:rPr lang="zh-CN" altLang="en-US" dirty="0">
                <a:solidFill>
                  <a:srgbClr val="FF0000"/>
                </a:solidFill>
              </a:rPr>
              <a:t>一级项目类型为“业务经费”“项目经费”的不得列支“招待费”。</a:t>
            </a:r>
            <a:endParaRPr lang="en-US" altLang="zh-CN" dirty="0">
              <a:solidFill>
                <a:srgbClr val="FF0000"/>
              </a:solidFill>
            </a:endParaRPr>
          </a:p>
          <a:p>
            <a:endParaRPr lang="en-US" altLang="zh-CN" dirty="0">
              <a:solidFill>
                <a:srgbClr val="FF0000"/>
              </a:solidFill>
            </a:endParaRPr>
          </a:p>
          <a:p>
            <a:r>
              <a:rPr lang="en-US" altLang="zh-CN" dirty="0">
                <a:solidFill>
                  <a:schemeClr val="tx1"/>
                </a:solidFill>
              </a:rPr>
              <a:t>5.</a:t>
            </a:r>
            <a:r>
              <a:rPr lang="zh-CN" altLang="en-US" dirty="0">
                <a:solidFill>
                  <a:schemeClr val="tx1"/>
                </a:solidFill>
              </a:rPr>
              <a:t>不得填列“其他”和“不可预计费用”等，需注明具体内容。</a:t>
            </a:r>
            <a:endParaRPr lang="en-US" altLang="zh-CN" dirty="0">
              <a:solidFill>
                <a:schemeClr val="tx1"/>
              </a:solidFill>
            </a:endParaRPr>
          </a:p>
          <a:p>
            <a:endParaRPr lang="en-US" altLang="zh-CN" dirty="0">
              <a:solidFill>
                <a:schemeClr val="tx1"/>
              </a:solidFill>
            </a:endParaRPr>
          </a:p>
          <a:p>
            <a:r>
              <a:rPr lang="en-US" altLang="zh-CN" dirty="0">
                <a:solidFill>
                  <a:schemeClr val="tx1"/>
                </a:solidFill>
              </a:rPr>
              <a:t>6.</a:t>
            </a:r>
            <a:r>
              <a:rPr lang="zh-CN" altLang="en-US" dirty="0">
                <a:solidFill>
                  <a:schemeClr val="tx1"/>
                </a:solidFill>
              </a:rPr>
              <a:t> 校内预算预算期为每年度（公历）</a:t>
            </a:r>
            <a:r>
              <a:rPr lang="en-US" altLang="zh-CN" dirty="0">
                <a:solidFill>
                  <a:schemeClr val="tx1"/>
                </a:solidFill>
              </a:rPr>
              <a:t>1</a:t>
            </a:r>
            <a:r>
              <a:rPr lang="zh-CN" altLang="en-US" dirty="0">
                <a:solidFill>
                  <a:schemeClr val="tx1"/>
                </a:solidFill>
              </a:rPr>
              <a:t>月</a:t>
            </a:r>
            <a:r>
              <a:rPr lang="en-US" altLang="zh-CN" dirty="0">
                <a:solidFill>
                  <a:schemeClr val="tx1"/>
                </a:solidFill>
              </a:rPr>
              <a:t>1</a:t>
            </a:r>
            <a:r>
              <a:rPr lang="zh-CN" altLang="en-US" dirty="0">
                <a:solidFill>
                  <a:schemeClr val="tx1"/>
                </a:solidFill>
              </a:rPr>
              <a:t>日至</a:t>
            </a:r>
            <a:r>
              <a:rPr lang="en-US" altLang="zh-CN" dirty="0">
                <a:solidFill>
                  <a:schemeClr val="tx1"/>
                </a:solidFill>
              </a:rPr>
              <a:t>12</a:t>
            </a:r>
            <a:r>
              <a:rPr lang="zh-CN" altLang="en-US" dirty="0">
                <a:solidFill>
                  <a:schemeClr val="tx1"/>
                </a:solidFill>
              </a:rPr>
              <a:t>月</a:t>
            </a:r>
            <a:r>
              <a:rPr lang="en-US" altLang="zh-CN" dirty="0">
                <a:solidFill>
                  <a:schemeClr val="tx1"/>
                </a:solidFill>
              </a:rPr>
              <a:t>31</a:t>
            </a:r>
            <a:r>
              <a:rPr lang="zh-CN" altLang="en-US" dirty="0">
                <a:solidFill>
                  <a:schemeClr val="tx1"/>
                </a:solidFill>
              </a:rPr>
              <a:t>日，</a:t>
            </a:r>
            <a:r>
              <a:rPr lang="zh-CN" altLang="en-US" dirty="0">
                <a:solidFill>
                  <a:srgbClr val="FF0000"/>
                </a:solidFill>
              </a:rPr>
              <a:t>年底预算额度全部清零。</a:t>
            </a:r>
            <a:endParaRPr lang="en-US" altLang="zh-CN" dirty="0">
              <a:solidFill>
                <a:srgbClr val="FF0000"/>
              </a:solidFill>
            </a:endParaRPr>
          </a:p>
          <a:p>
            <a:endParaRPr lang="en-US" altLang="zh-CN" dirty="0">
              <a:solidFill>
                <a:srgbClr val="FF0000"/>
              </a:solidFill>
            </a:endParaRPr>
          </a:p>
          <a:p>
            <a:r>
              <a:rPr lang="en-US" altLang="zh-CN" dirty="0">
                <a:solidFill>
                  <a:schemeClr val="tx1"/>
                </a:solidFill>
              </a:rPr>
              <a:t>7.</a:t>
            </a:r>
            <a:r>
              <a:rPr lang="zh-CN" altLang="en-US" dirty="0">
                <a:solidFill>
                  <a:schemeClr val="tx1"/>
                </a:solidFill>
              </a:rPr>
              <a:t>校内预算调整次数为一年一次，具体事宜以通知为准。</a:t>
            </a:r>
            <a:endParaRPr lang="en-US" altLang="zh-CN" dirty="0">
              <a:solidFill>
                <a:schemeClr val="tx1"/>
              </a:solidFill>
            </a:endParaRPr>
          </a:p>
          <a:p>
            <a:pPr marL="0" indent="0">
              <a:buNone/>
            </a:pPr>
            <a:endParaRPr lang="en-US" altLang="zh-CN" dirty="0">
              <a:solidFill>
                <a:schemeClr val="tx1"/>
              </a:solidFill>
            </a:endParaRPr>
          </a:p>
          <a:p>
            <a:endParaRPr lang="en-US" altLang="zh-CN" dirty="0">
              <a:highlight>
                <a:srgbClr val="FFFF00"/>
              </a:highlight>
            </a:endParaRPr>
          </a:p>
          <a:p>
            <a:endParaRPr lang="zh-CN" altLang="en-US" b="1" dirty="0">
              <a:highlight>
                <a:srgbClr val="FFFF00"/>
              </a:highlight>
            </a:endParaRPr>
          </a:p>
        </p:txBody>
      </p:sp>
    </p:spTree>
    <p:extLst>
      <p:ext uri="{BB962C8B-B14F-4D97-AF65-F5344CB8AC3E}">
        <p14:creationId xmlns:p14="http://schemas.microsoft.com/office/powerpoint/2010/main" val="1102502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1FE87-B3D9-46D2-AE2D-7F135306AD31}"/>
              </a:ext>
            </a:extLst>
          </p:cNvPr>
          <p:cNvSpPr>
            <a:spLocks noGrp="1"/>
          </p:cNvSpPr>
          <p:nvPr>
            <p:ph type="title"/>
          </p:nvPr>
        </p:nvSpPr>
        <p:spPr>
          <a:xfrm>
            <a:off x="677334" y="609600"/>
            <a:ext cx="8596668" cy="695864"/>
          </a:xfrm>
        </p:spPr>
        <p:txBody>
          <a:bodyPr/>
          <a:lstStyle/>
          <a:p>
            <a:r>
              <a:rPr lang="zh-CN" altLang="en-US" dirty="0"/>
              <a:t>“二上”申报说明</a:t>
            </a:r>
            <a:r>
              <a:rPr lang="en-US" altLang="zh-CN" dirty="0"/>
              <a:t>——</a:t>
            </a:r>
            <a:r>
              <a:rPr lang="zh-CN" altLang="en-US" dirty="0"/>
              <a:t>项目依据</a:t>
            </a:r>
          </a:p>
        </p:txBody>
      </p:sp>
      <p:pic>
        <p:nvPicPr>
          <p:cNvPr id="6" name="内容占位符 5">
            <a:extLst>
              <a:ext uri="{FF2B5EF4-FFF2-40B4-BE49-F238E27FC236}">
                <a16:creationId xmlns:a16="http://schemas.microsoft.com/office/drawing/2014/main" id="{55636A25-7EC9-4C94-ADC6-755AC32ABCCA}"/>
              </a:ext>
            </a:extLst>
          </p:cNvPr>
          <p:cNvPicPr>
            <a:picLocks noGrp="1" noChangeAspect="1"/>
          </p:cNvPicPr>
          <p:nvPr>
            <p:ph sz="half" idx="1"/>
          </p:nvPr>
        </p:nvPicPr>
        <p:blipFill>
          <a:blip r:embed="rId2"/>
          <a:stretch>
            <a:fillRect/>
          </a:stretch>
        </p:blipFill>
        <p:spPr>
          <a:xfrm>
            <a:off x="562844" y="2035834"/>
            <a:ext cx="4183062" cy="1320483"/>
          </a:xfrm>
        </p:spPr>
      </p:pic>
      <p:sp>
        <p:nvSpPr>
          <p:cNvPr id="4" name="内容占位符 3">
            <a:extLst>
              <a:ext uri="{FF2B5EF4-FFF2-40B4-BE49-F238E27FC236}">
                <a16:creationId xmlns:a16="http://schemas.microsoft.com/office/drawing/2014/main" id="{D3843D93-8613-4AF4-B673-F10A26ADA9B2}"/>
              </a:ext>
            </a:extLst>
          </p:cNvPr>
          <p:cNvSpPr>
            <a:spLocks noGrp="1"/>
          </p:cNvSpPr>
          <p:nvPr>
            <p:ph sz="half" idx="2"/>
          </p:nvPr>
        </p:nvSpPr>
        <p:spPr>
          <a:xfrm>
            <a:off x="5089970" y="2380891"/>
            <a:ext cx="4184034" cy="3042249"/>
          </a:xfrm>
        </p:spPr>
        <p:txBody>
          <a:bodyPr/>
          <a:lstStyle/>
          <a:p>
            <a:r>
              <a:rPr lang="en-US" altLang="zh-CN" dirty="0"/>
              <a:t>1.</a:t>
            </a:r>
            <a:r>
              <a:rPr lang="zh-CN" altLang="en-US" dirty="0"/>
              <a:t>与项目直接相关的法律法规和规章制度，尤其是项目管理办法；</a:t>
            </a:r>
            <a:endParaRPr lang="en-US" altLang="zh-CN" dirty="0"/>
          </a:p>
          <a:p>
            <a:endParaRPr lang="zh-CN" altLang="en-US" dirty="0"/>
          </a:p>
          <a:p>
            <a:r>
              <a:rPr lang="en-US" altLang="zh-CN" dirty="0"/>
              <a:t>2.</a:t>
            </a:r>
            <a:r>
              <a:rPr lang="zh-CN" altLang="en-US" dirty="0"/>
              <a:t>项目执行的主要政策文件、决定、会议纪要等立项或实施依据文件；</a:t>
            </a:r>
          </a:p>
          <a:p>
            <a:pPr marL="0" indent="0">
              <a:buNone/>
            </a:pPr>
            <a:endParaRPr lang="zh-CN" altLang="en-US" dirty="0"/>
          </a:p>
        </p:txBody>
      </p:sp>
    </p:spTree>
    <p:extLst>
      <p:ext uri="{BB962C8B-B14F-4D97-AF65-F5344CB8AC3E}">
        <p14:creationId xmlns:p14="http://schemas.microsoft.com/office/powerpoint/2010/main" val="396211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1FE87-B3D9-46D2-AE2D-7F135306AD31}"/>
              </a:ext>
            </a:extLst>
          </p:cNvPr>
          <p:cNvSpPr>
            <a:spLocks noGrp="1"/>
          </p:cNvSpPr>
          <p:nvPr>
            <p:ph type="title"/>
          </p:nvPr>
        </p:nvSpPr>
        <p:spPr>
          <a:xfrm>
            <a:off x="677334" y="609600"/>
            <a:ext cx="8596668" cy="695864"/>
          </a:xfrm>
        </p:spPr>
        <p:txBody>
          <a:bodyPr/>
          <a:lstStyle/>
          <a:p>
            <a:r>
              <a:rPr lang="zh-CN" altLang="en-US" dirty="0"/>
              <a:t>“二上”申报说明</a:t>
            </a:r>
            <a:r>
              <a:rPr lang="en-US" altLang="zh-CN" dirty="0"/>
              <a:t>——</a:t>
            </a:r>
            <a:r>
              <a:rPr lang="zh-CN" altLang="en-US" dirty="0"/>
              <a:t>项目执行计划</a:t>
            </a:r>
          </a:p>
        </p:txBody>
      </p:sp>
      <p:sp>
        <p:nvSpPr>
          <p:cNvPr id="4" name="内容占位符 3">
            <a:extLst>
              <a:ext uri="{FF2B5EF4-FFF2-40B4-BE49-F238E27FC236}">
                <a16:creationId xmlns:a16="http://schemas.microsoft.com/office/drawing/2014/main" id="{D3843D93-8613-4AF4-B673-F10A26ADA9B2}"/>
              </a:ext>
            </a:extLst>
          </p:cNvPr>
          <p:cNvSpPr>
            <a:spLocks noGrp="1"/>
          </p:cNvSpPr>
          <p:nvPr>
            <p:ph sz="half" idx="2"/>
          </p:nvPr>
        </p:nvSpPr>
        <p:spPr>
          <a:xfrm>
            <a:off x="5038211" y="2076092"/>
            <a:ext cx="4184034" cy="1524000"/>
          </a:xfrm>
        </p:spPr>
        <p:txBody>
          <a:bodyPr/>
          <a:lstStyle/>
          <a:p>
            <a:pPr marL="0" indent="0">
              <a:buNone/>
            </a:pPr>
            <a:r>
              <a:rPr lang="zh-CN" altLang="en-US" dirty="0"/>
              <a:t>请说明项目所需资金的构成和来源，资金的用途、支付的计划进度等，要与项目计划实施进度相匹配。</a:t>
            </a:r>
          </a:p>
          <a:p>
            <a:pPr marL="0" indent="0">
              <a:buNone/>
            </a:pPr>
            <a:endParaRPr lang="zh-CN" altLang="en-US" dirty="0"/>
          </a:p>
        </p:txBody>
      </p:sp>
      <p:pic>
        <p:nvPicPr>
          <p:cNvPr id="5" name="图片 4">
            <a:extLst>
              <a:ext uri="{FF2B5EF4-FFF2-40B4-BE49-F238E27FC236}">
                <a16:creationId xmlns:a16="http://schemas.microsoft.com/office/drawing/2014/main" id="{E3B812D4-4CAA-4D31-828A-371D311B7BE0}"/>
              </a:ext>
            </a:extLst>
          </p:cNvPr>
          <p:cNvPicPr>
            <a:picLocks noChangeAspect="1"/>
          </p:cNvPicPr>
          <p:nvPr/>
        </p:nvPicPr>
        <p:blipFill>
          <a:blip r:embed="rId2"/>
          <a:stretch>
            <a:fillRect/>
          </a:stretch>
        </p:blipFill>
        <p:spPr>
          <a:xfrm>
            <a:off x="698943" y="1860340"/>
            <a:ext cx="4276725" cy="1343025"/>
          </a:xfrm>
          <a:prstGeom prst="rect">
            <a:avLst/>
          </a:prstGeom>
        </p:spPr>
      </p:pic>
      <p:sp>
        <p:nvSpPr>
          <p:cNvPr id="9" name="文本框 8">
            <a:extLst>
              <a:ext uri="{FF2B5EF4-FFF2-40B4-BE49-F238E27FC236}">
                <a16:creationId xmlns:a16="http://schemas.microsoft.com/office/drawing/2014/main" id="{B59487F6-B7DF-4E6C-A426-26969B849182}"/>
              </a:ext>
            </a:extLst>
          </p:cNvPr>
          <p:cNvSpPr txBox="1"/>
          <p:nvPr/>
        </p:nvSpPr>
        <p:spPr>
          <a:xfrm>
            <a:off x="776377" y="3697857"/>
            <a:ext cx="6245525" cy="646331"/>
          </a:xfrm>
          <a:prstGeom prst="rect">
            <a:avLst/>
          </a:prstGeom>
          <a:noFill/>
        </p:spPr>
        <p:txBody>
          <a:bodyPr wrap="square" rtlCol="0">
            <a:spAutoFit/>
          </a:bodyPr>
          <a:lstStyle/>
          <a:p>
            <a:r>
              <a:rPr lang="zh-CN" altLang="en-US" dirty="0"/>
              <a:t>例：</a:t>
            </a:r>
            <a:endParaRPr lang="en-US" altLang="zh-CN" dirty="0"/>
          </a:p>
          <a:p>
            <a:endParaRPr lang="zh-CN" altLang="en-US" dirty="0"/>
          </a:p>
        </p:txBody>
      </p:sp>
      <p:pic>
        <p:nvPicPr>
          <p:cNvPr id="11" name="图片 10">
            <a:extLst>
              <a:ext uri="{FF2B5EF4-FFF2-40B4-BE49-F238E27FC236}">
                <a16:creationId xmlns:a16="http://schemas.microsoft.com/office/drawing/2014/main" id="{B05B5BD9-6779-48A8-8AD4-5A77140A268F}"/>
              </a:ext>
            </a:extLst>
          </p:cNvPr>
          <p:cNvPicPr>
            <a:picLocks noChangeAspect="1"/>
          </p:cNvPicPr>
          <p:nvPr/>
        </p:nvPicPr>
        <p:blipFill rotWithShape="1">
          <a:blip r:embed="rId3"/>
          <a:srcRect l="1648" t="-1" b="1458"/>
          <a:stretch/>
        </p:blipFill>
        <p:spPr>
          <a:xfrm>
            <a:off x="1412600" y="3645921"/>
            <a:ext cx="7188679" cy="2694406"/>
          </a:xfrm>
          <a:prstGeom prst="rect">
            <a:avLst/>
          </a:prstGeom>
        </p:spPr>
      </p:pic>
    </p:spTree>
    <p:extLst>
      <p:ext uri="{BB962C8B-B14F-4D97-AF65-F5344CB8AC3E}">
        <p14:creationId xmlns:p14="http://schemas.microsoft.com/office/powerpoint/2010/main" val="3621588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1FE87-B3D9-46D2-AE2D-7F135306AD31}"/>
              </a:ext>
            </a:extLst>
          </p:cNvPr>
          <p:cNvSpPr>
            <a:spLocks noGrp="1"/>
          </p:cNvSpPr>
          <p:nvPr>
            <p:ph type="title"/>
          </p:nvPr>
        </p:nvSpPr>
        <p:spPr>
          <a:xfrm>
            <a:off x="677334" y="609600"/>
            <a:ext cx="8596668" cy="695864"/>
          </a:xfrm>
        </p:spPr>
        <p:txBody>
          <a:bodyPr>
            <a:normAutofit fontScale="90000"/>
          </a:bodyPr>
          <a:lstStyle/>
          <a:p>
            <a:r>
              <a:rPr lang="zh-CN" altLang="en-US" dirty="0"/>
              <a:t>“二上”申报说明</a:t>
            </a:r>
            <a:r>
              <a:rPr lang="en-US" altLang="zh-CN" dirty="0"/>
              <a:t>——</a:t>
            </a:r>
            <a:r>
              <a:rPr lang="zh-CN" altLang="en-US" dirty="0"/>
              <a:t>项目实施内容及预算</a:t>
            </a:r>
          </a:p>
        </p:txBody>
      </p:sp>
      <p:sp>
        <p:nvSpPr>
          <p:cNvPr id="4" name="内容占位符 3">
            <a:extLst>
              <a:ext uri="{FF2B5EF4-FFF2-40B4-BE49-F238E27FC236}">
                <a16:creationId xmlns:a16="http://schemas.microsoft.com/office/drawing/2014/main" id="{D3843D93-8613-4AF4-B673-F10A26ADA9B2}"/>
              </a:ext>
            </a:extLst>
          </p:cNvPr>
          <p:cNvSpPr>
            <a:spLocks noGrp="1"/>
          </p:cNvSpPr>
          <p:nvPr>
            <p:ph sz="half" idx="2"/>
          </p:nvPr>
        </p:nvSpPr>
        <p:spPr>
          <a:xfrm>
            <a:off x="5089968" y="2225427"/>
            <a:ext cx="4184034" cy="1271147"/>
          </a:xfrm>
        </p:spPr>
        <p:txBody>
          <a:bodyPr/>
          <a:lstStyle/>
          <a:p>
            <a:pPr marL="0" indent="0">
              <a:buNone/>
            </a:pPr>
            <a:r>
              <a:rPr lang="zh-CN" altLang="en-US" dirty="0"/>
              <a:t>请用文字简要说明项目实施的主要内容及相对应的项目预算，以及支出的内容等。请与申报明细内容的预算相一致。</a:t>
            </a:r>
          </a:p>
        </p:txBody>
      </p:sp>
      <p:sp>
        <p:nvSpPr>
          <p:cNvPr id="9" name="文本框 8">
            <a:extLst>
              <a:ext uri="{FF2B5EF4-FFF2-40B4-BE49-F238E27FC236}">
                <a16:creationId xmlns:a16="http://schemas.microsoft.com/office/drawing/2014/main" id="{B59487F6-B7DF-4E6C-A426-26969B849182}"/>
              </a:ext>
            </a:extLst>
          </p:cNvPr>
          <p:cNvSpPr txBox="1"/>
          <p:nvPr/>
        </p:nvSpPr>
        <p:spPr>
          <a:xfrm>
            <a:off x="776377" y="3697857"/>
            <a:ext cx="6245525" cy="646331"/>
          </a:xfrm>
          <a:prstGeom prst="rect">
            <a:avLst/>
          </a:prstGeom>
          <a:noFill/>
        </p:spPr>
        <p:txBody>
          <a:bodyPr wrap="square" rtlCol="0">
            <a:spAutoFit/>
          </a:bodyPr>
          <a:lstStyle/>
          <a:p>
            <a:r>
              <a:rPr lang="zh-CN" altLang="en-US" dirty="0"/>
              <a:t>例：</a:t>
            </a:r>
            <a:endParaRPr lang="en-US" altLang="zh-CN" dirty="0"/>
          </a:p>
          <a:p>
            <a:endParaRPr lang="zh-CN" altLang="en-US" dirty="0"/>
          </a:p>
        </p:txBody>
      </p:sp>
      <p:pic>
        <p:nvPicPr>
          <p:cNvPr id="6" name="图片 5">
            <a:extLst>
              <a:ext uri="{FF2B5EF4-FFF2-40B4-BE49-F238E27FC236}">
                <a16:creationId xmlns:a16="http://schemas.microsoft.com/office/drawing/2014/main" id="{C7191783-0EA9-4DAF-9842-BDE41F355067}"/>
              </a:ext>
            </a:extLst>
          </p:cNvPr>
          <p:cNvPicPr>
            <a:picLocks noChangeAspect="1"/>
          </p:cNvPicPr>
          <p:nvPr/>
        </p:nvPicPr>
        <p:blipFill>
          <a:blip r:embed="rId2"/>
          <a:stretch>
            <a:fillRect/>
          </a:stretch>
        </p:blipFill>
        <p:spPr>
          <a:xfrm>
            <a:off x="720689" y="1996565"/>
            <a:ext cx="4286250" cy="1381125"/>
          </a:xfrm>
          <a:prstGeom prst="rect">
            <a:avLst/>
          </a:prstGeom>
        </p:spPr>
      </p:pic>
      <p:pic>
        <p:nvPicPr>
          <p:cNvPr id="8" name="图片 7">
            <a:extLst>
              <a:ext uri="{FF2B5EF4-FFF2-40B4-BE49-F238E27FC236}">
                <a16:creationId xmlns:a16="http://schemas.microsoft.com/office/drawing/2014/main" id="{592F54BA-2B67-472F-A0C3-4167D0D0B58D}"/>
              </a:ext>
            </a:extLst>
          </p:cNvPr>
          <p:cNvPicPr>
            <a:picLocks noChangeAspect="1"/>
          </p:cNvPicPr>
          <p:nvPr/>
        </p:nvPicPr>
        <p:blipFill>
          <a:blip r:embed="rId3"/>
          <a:stretch>
            <a:fillRect/>
          </a:stretch>
        </p:blipFill>
        <p:spPr>
          <a:xfrm>
            <a:off x="1357941" y="3746552"/>
            <a:ext cx="7113198" cy="1969425"/>
          </a:xfrm>
          <a:prstGeom prst="rect">
            <a:avLst/>
          </a:prstGeom>
        </p:spPr>
      </p:pic>
    </p:spTree>
    <p:extLst>
      <p:ext uri="{BB962C8B-B14F-4D97-AF65-F5344CB8AC3E}">
        <p14:creationId xmlns:p14="http://schemas.microsoft.com/office/powerpoint/2010/main" val="698457364"/>
      </p:ext>
    </p:extLst>
  </p:cSld>
  <p:clrMapOvr>
    <a:masterClrMapping/>
  </p:clrMapOvr>
</p:sld>
</file>

<file path=ppt/theme/theme1.xml><?xml version="1.0" encoding="utf-8"?>
<a:theme xmlns:a="http://schemas.openxmlformats.org/drawingml/2006/main" name="平面">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543</TotalTime>
  <Words>1966</Words>
  <Application>Microsoft Office PowerPoint</Application>
  <PresentationFormat>宽屏</PresentationFormat>
  <Paragraphs>134</Paragraphs>
  <Slides>18</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18</vt:i4>
      </vt:variant>
    </vt:vector>
  </HeadingPairs>
  <TitlesOfParts>
    <vt:vector size="22" baseType="lpstr">
      <vt:lpstr>Arial</vt:lpstr>
      <vt:lpstr>Trebuchet MS</vt:lpstr>
      <vt:lpstr>Wingdings 3</vt:lpstr>
      <vt:lpstr>平面</vt:lpstr>
      <vt:lpstr>校内预算“二上”申报 工作说明</vt:lpstr>
      <vt:lpstr>预算申报整体原则</vt:lpstr>
      <vt:lpstr>“二上”申报范围</vt:lpstr>
      <vt:lpstr>“二上”申报流程</vt:lpstr>
      <vt:lpstr>“二上”申报说明</vt:lpstr>
      <vt:lpstr>“二上”申报说明</vt:lpstr>
      <vt:lpstr>“二上”申报说明——项目依据</vt:lpstr>
      <vt:lpstr>“二上”申报说明——项目执行计划</vt:lpstr>
      <vt:lpstr>“二上”申报说明——项目实施内容及预算</vt:lpstr>
      <vt:lpstr>“二上”申报说明——预算明细表</vt:lpstr>
      <vt:lpstr>“二上”申报说明——常见开支内容解读</vt:lpstr>
      <vt:lpstr>“二上”申报说明——常见开支内容解读</vt:lpstr>
      <vt:lpstr>“二上”申报说明——常见开支内容解读</vt:lpstr>
      <vt:lpstr>“二上”申报说明——常见开支内容解读</vt:lpstr>
      <vt:lpstr>“二上”申报说明——常见开支内容解读</vt:lpstr>
      <vt:lpstr>“二上”申报说明——常见开支内容解读</vt:lpstr>
      <vt:lpstr>“二上”申报说明——常见开支内容解读</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校内预算“二上”申报 工作说明</dc:title>
  <dc:creator>caiwu8022@outlook.com</dc:creator>
  <cp:lastModifiedBy>User</cp:lastModifiedBy>
  <cp:revision>12</cp:revision>
  <dcterms:created xsi:type="dcterms:W3CDTF">2022-01-04T03:24:36Z</dcterms:created>
  <dcterms:modified xsi:type="dcterms:W3CDTF">2023-01-10T09:31:07Z</dcterms:modified>
</cp:coreProperties>
</file>