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7" r:id="rId4"/>
    <p:sldId id="266" r:id="rId5"/>
    <p:sldId id="259" r:id="rId6"/>
    <p:sldId id="260" r:id="rId7"/>
    <p:sldId id="268" r:id="rId8"/>
    <p:sldId id="265" r:id="rId9"/>
    <p:sldId id="261" r:id="rId10"/>
    <p:sldId id="263" r:id="rId11"/>
    <p:sldId id="264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4" autoAdjust="0"/>
  </p:normalViewPr>
  <p:slideViewPr>
    <p:cSldViewPr showGuide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C26A6-E7C9-4C19-AC9A-C1ED8A9352FA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3F0B18B-0CAE-400E-9E2F-D451B4B6E9FB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accent1">
                  <a:lumMod val="75000"/>
                </a:schemeClr>
              </a:solidFill>
            </a:rPr>
            <a:t>●薪资申报需要在</a:t>
          </a:r>
          <a:r>
            <a:rPr lang="en-US" altLang="zh-CN" sz="1400" dirty="0">
              <a:solidFill>
                <a:schemeClr val="accent1">
                  <a:lumMod val="75000"/>
                </a:schemeClr>
              </a:solidFill>
            </a:rPr>
            <a:t>2</a:t>
          </a:r>
          <a:r>
            <a:rPr lang="zh-CN" altLang="en-US" sz="1400" dirty="0">
              <a:solidFill>
                <a:schemeClr val="accent1">
                  <a:lumMod val="75000"/>
                </a:schemeClr>
              </a:solidFill>
            </a:rPr>
            <a:t>个系统完成申报</a:t>
          </a:r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r>
            <a:rPr lang="zh-CN" altLang="en-US" sz="1400" dirty="0">
              <a:solidFill>
                <a:schemeClr val="accent1">
                  <a:lumMod val="75000"/>
                </a:schemeClr>
              </a:solidFill>
            </a:rPr>
            <a:t>●劳务费发放申报需由各部门薪资操作员配合完成</a:t>
          </a:r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r>
            <a:rPr lang="zh-CN" altLang="en-US" sz="1400" dirty="0">
              <a:solidFill>
                <a:schemeClr val="accent1">
                  <a:lumMod val="75000"/>
                </a:schemeClr>
              </a:solidFill>
            </a:rPr>
            <a:t>●校外人员申报不同银行需要分开制单</a:t>
          </a:r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r>
            <a:rPr lang="zh-CN" altLang="en-US" sz="1400" dirty="0">
              <a:solidFill>
                <a:schemeClr val="accent1">
                  <a:lumMod val="75000"/>
                </a:schemeClr>
              </a:solidFill>
            </a:rPr>
            <a:t>●只有第一次添加校外人员的维护人才可对该校外人员进行维护</a:t>
          </a:r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r>
            <a:rPr lang="zh-CN" altLang="en-US" sz="1400" dirty="0">
              <a:solidFill>
                <a:schemeClr val="accent1">
                  <a:lumMod val="75000"/>
                </a:schemeClr>
              </a:solidFill>
            </a:rPr>
            <a:t>●薪资申报与学生津补贴分开申报</a:t>
          </a:r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endParaRPr lang="zh-CN" altLang="en-US" sz="1400" dirty="0"/>
        </a:p>
      </dgm:t>
    </dgm:pt>
    <dgm:pt modelId="{10AB8293-9D3E-4DC0-AD48-825197B909B1}" cxnId="{4ACB9DF9-07CD-4059-A641-FB96A2DDAC38}" type="parTrans">
      <dgm:prSet/>
      <dgm:spPr/>
      <dgm:t>
        <a:bodyPr/>
        <a:lstStyle/>
        <a:p>
          <a:endParaRPr lang="zh-CN" altLang="en-US"/>
        </a:p>
      </dgm:t>
    </dgm:pt>
    <dgm:pt modelId="{BD425218-00C5-4F98-8AA5-8BB7B017BAF8}" cxnId="{4ACB9DF9-07CD-4059-A641-FB96A2DDAC38}" type="sibTrans">
      <dgm:prSet/>
      <dgm:spPr/>
      <dgm:t>
        <a:bodyPr/>
        <a:lstStyle/>
        <a:p>
          <a:endParaRPr lang="zh-CN" altLang="en-US"/>
        </a:p>
      </dgm:t>
    </dgm:pt>
    <dgm:pt modelId="{4794C57A-CD70-4221-93AB-926B6DC48C85}">
      <dgm:prSet phldrT="[文本]" custT="1"/>
      <dgm:spPr/>
      <dgm:t>
        <a:bodyPr/>
        <a:lstStyle/>
        <a:p>
          <a:r>
            <a:rPr lang="zh-CN" altLang="en-US" sz="1400" dirty="0"/>
            <a:t>●薪资申报</a:t>
          </a:r>
          <a:r>
            <a:rPr lang="en-US" altLang="zh-CN" sz="1400" dirty="0"/>
            <a:t>1</a:t>
          </a:r>
          <a:r>
            <a:rPr lang="zh-CN" altLang="en-US" sz="1400" dirty="0"/>
            <a:t>个系统即可完成</a:t>
          </a:r>
          <a:endParaRPr lang="en-US" altLang="zh-CN" sz="1400" dirty="0"/>
        </a:p>
        <a:p>
          <a:endParaRPr lang="en-US" altLang="zh-CN" sz="1400" dirty="0"/>
        </a:p>
        <a:p>
          <a:r>
            <a:rPr lang="zh-CN" altLang="en-US" sz="1400" dirty="0"/>
            <a:t>●劳务费发放可由项目负责人自行完成发放申报，或自行授权其他经办人申报</a:t>
          </a:r>
          <a:endParaRPr lang="en-US" altLang="zh-CN" sz="1400" dirty="0"/>
        </a:p>
        <a:p>
          <a:endParaRPr lang="en-US" altLang="zh-CN" sz="1400" dirty="0"/>
        </a:p>
        <a:p>
          <a:r>
            <a:rPr lang="zh-CN" altLang="en-US" sz="1400" dirty="0"/>
            <a:t>●校外人员申报不同银行不需要分开制单</a:t>
          </a:r>
          <a:endParaRPr lang="en-US" altLang="zh-CN" sz="1400" dirty="0"/>
        </a:p>
        <a:p>
          <a:endParaRPr lang="en-US" altLang="zh-CN" sz="1400" dirty="0"/>
        </a:p>
        <a:p>
          <a:r>
            <a:rPr lang="zh-CN" altLang="en-US" sz="1400" dirty="0"/>
            <a:t>●校外人员维护权限共享</a:t>
          </a:r>
          <a:endParaRPr lang="en-US" altLang="zh-CN" sz="1400" dirty="0"/>
        </a:p>
        <a:p>
          <a:endParaRPr lang="en-US" altLang="zh-CN" sz="1400" dirty="0"/>
        </a:p>
        <a:p>
          <a:endParaRPr lang="en-US" altLang="zh-CN" sz="1400" dirty="0"/>
        </a:p>
        <a:p>
          <a:r>
            <a:rPr lang="zh-CN" altLang="en-US" sz="1400" dirty="0"/>
            <a:t>●薪资申报合并了学生津补贴套类的申报</a:t>
          </a:r>
        </a:p>
      </dgm:t>
    </dgm:pt>
    <dgm:pt modelId="{04D04D72-1885-4199-A5AE-3FB5816E2DF7}" cxnId="{A932C3FD-E7E1-42C5-A170-A1540C351B84}" type="sibTrans">
      <dgm:prSet/>
      <dgm:spPr/>
      <dgm:t>
        <a:bodyPr/>
        <a:lstStyle/>
        <a:p>
          <a:endParaRPr lang="zh-CN" altLang="en-US"/>
        </a:p>
      </dgm:t>
    </dgm:pt>
    <dgm:pt modelId="{F86B109F-8EE3-49C9-B8CA-8CAC3E8C1822}" cxnId="{A932C3FD-E7E1-42C5-A170-A1540C351B84}" type="parTrans">
      <dgm:prSet/>
      <dgm:spPr/>
      <dgm:t>
        <a:bodyPr/>
        <a:lstStyle/>
        <a:p>
          <a:endParaRPr lang="zh-CN" altLang="en-US"/>
        </a:p>
      </dgm:t>
    </dgm:pt>
    <dgm:pt modelId="{0DA93DAF-C7CE-41FE-B0B2-E3ACBF74ADBE}" type="pres">
      <dgm:prSet presAssocID="{10DC26A6-E7C9-4C19-AC9A-C1ED8A9352F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B8BCA1EE-3C8D-439B-A85C-146DBE241DA0}" type="pres">
      <dgm:prSet presAssocID="{10DC26A6-E7C9-4C19-AC9A-C1ED8A9352FA}" presName="Background" presStyleLbl="bgImgPlace1" presStyleIdx="0" presStyleCnt="1" custScaleY="117011"/>
      <dgm:spPr/>
    </dgm:pt>
    <dgm:pt modelId="{D59099AB-354B-4014-8B8A-40F39AD891CE}" type="pres">
      <dgm:prSet presAssocID="{10DC26A6-E7C9-4C19-AC9A-C1ED8A9352FA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9D99723-DD09-4D95-BC8A-FD7C5887E9AC}" type="pres">
      <dgm:prSet presAssocID="{10DC26A6-E7C9-4C19-AC9A-C1ED8A9352FA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2B4C22A-034F-4356-9839-51F9837B2733}" type="pres">
      <dgm:prSet presAssocID="{10DC26A6-E7C9-4C19-AC9A-C1ED8A9352FA}" presName="Plus" presStyleLbl="alignNode1" presStyleIdx="0" presStyleCnt="2" custLinFactNeighborX="2521" custLinFactNeighborY="-22130"/>
      <dgm:spPr/>
    </dgm:pt>
    <dgm:pt modelId="{B47A2B9E-CFA3-4458-9B84-E8306DC9C247}" type="pres">
      <dgm:prSet presAssocID="{10DC26A6-E7C9-4C19-AC9A-C1ED8A9352FA}" presName="Minus" presStyleLbl="alignNode1" presStyleIdx="1" presStyleCnt="2" custScaleY="131628" custLinFactNeighborX="-223" custLinFactNeighborY="-67249"/>
      <dgm:spPr/>
    </dgm:pt>
    <dgm:pt modelId="{B9DA2EDE-4767-4112-8DDF-B675AB483154}" type="pres">
      <dgm:prSet presAssocID="{10DC26A6-E7C9-4C19-AC9A-C1ED8A9352FA}" presName="Divider" presStyleLbl="parChTrans1D1" presStyleIdx="0" presStyleCnt="1"/>
      <dgm:spPr/>
    </dgm:pt>
  </dgm:ptLst>
  <dgm:cxnLst>
    <dgm:cxn modelId="{A0E7A49A-AACA-42F1-9746-F27EBF82DE13}" type="presOf" srcId="{10DC26A6-E7C9-4C19-AC9A-C1ED8A9352FA}" destId="{0DA93DAF-C7CE-41FE-B0B2-E3ACBF74ADBE}" srcOrd="0" destOrd="0" presId="urn:microsoft.com/office/officeart/2009/3/layout/PlusandMinus"/>
    <dgm:cxn modelId="{73A40E9D-930D-4175-9C35-DDAC8075EF94}" type="presOf" srcId="{73F0B18B-0CAE-400E-9E2F-D451B4B6E9FB}" destId="{49D99723-DD09-4D95-BC8A-FD7C5887E9AC}" srcOrd="0" destOrd="0" presId="urn:microsoft.com/office/officeart/2009/3/layout/PlusandMinus"/>
    <dgm:cxn modelId="{983A32B9-6679-4A7B-A5A1-5D6298AB234D}" type="presOf" srcId="{4794C57A-CD70-4221-93AB-926B6DC48C85}" destId="{D59099AB-354B-4014-8B8A-40F39AD891CE}" srcOrd="0" destOrd="0" presId="urn:microsoft.com/office/officeart/2009/3/layout/PlusandMinus"/>
    <dgm:cxn modelId="{4ACB9DF9-07CD-4059-A641-FB96A2DDAC38}" srcId="{10DC26A6-E7C9-4C19-AC9A-C1ED8A9352FA}" destId="{73F0B18B-0CAE-400E-9E2F-D451B4B6E9FB}" srcOrd="1" destOrd="0" parTransId="{10AB8293-9D3E-4DC0-AD48-825197B909B1}" sibTransId="{BD425218-00C5-4F98-8AA5-8BB7B017BAF8}"/>
    <dgm:cxn modelId="{A932C3FD-E7E1-42C5-A170-A1540C351B84}" srcId="{10DC26A6-E7C9-4C19-AC9A-C1ED8A9352FA}" destId="{4794C57A-CD70-4221-93AB-926B6DC48C85}" srcOrd="0" destOrd="0" parTransId="{F86B109F-8EE3-49C9-B8CA-8CAC3E8C1822}" sibTransId="{04D04D72-1885-4199-A5AE-3FB5816E2DF7}"/>
    <dgm:cxn modelId="{739762E2-3075-4AED-A28C-C7C9D2805771}" type="presParOf" srcId="{0DA93DAF-C7CE-41FE-B0B2-E3ACBF74ADBE}" destId="{B8BCA1EE-3C8D-439B-A85C-146DBE241DA0}" srcOrd="0" destOrd="0" presId="urn:microsoft.com/office/officeart/2009/3/layout/PlusandMinus"/>
    <dgm:cxn modelId="{AD4390AB-496A-42B0-9E20-5ABA8A973778}" type="presParOf" srcId="{0DA93DAF-C7CE-41FE-B0B2-E3ACBF74ADBE}" destId="{D59099AB-354B-4014-8B8A-40F39AD891CE}" srcOrd="1" destOrd="0" presId="urn:microsoft.com/office/officeart/2009/3/layout/PlusandMinus"/>
    <dgm:cxn modelId="{71DFD2E6-3AAE-449C-9F39-708B62609EBB}" type="presParOf" srcId="{0DA93DAF-C7CE-41FE-B0B2-E3ACBF74ADBE}" destId="{49D99723-DD09-4D95-BC8A-FD7C5887E9AC}" srcOrd="2" destOrd="0" presId="urn:microsoft.com/office/officeart/2009/3/layout/PlusandMinus"/>
    <dgm:cxn modelId="{440D4BE1-1D50-47C9-9DA3-0F9F50F7B900}" type="presParOf" srcId="{0DA93DAF-C7CE-41FE-B0B2-E3ACBF74ADBE}" destId="{22B4C22A-034F-4356-9839-51F9837B2733}" srcOrd="3" destOrd="0" presId="urn:microsoft.com/office/officeart/2009/3/layout/PlusandMinus"/>
    <dgm:cxn modelId="{13AB4D88-962F-4473-9D9B-CAFBD3BED97E}" type="presParOf" srcId="{0DA93DAF-C7CE-41FE-B0B2-E3ACBF74ADBE}" destId="{B47A2B9E-CFA3-4458-9B84-E8306DC9C247}" srcOrd="4" destOrd="0" presId="urn:microsoft.com/office/officeart/2009/3/layout/PlusandMinus"/>
    <dgm:cxn modelId="{7278F963-C799-47C5-930E-E5C4FE9EE1A2}" type="presParOf" srcId="{0DA93DAF-C7CE-41FE-B0B2-E3ACBF74ADBE}" destId="{B9DA2EDE-4767-4112-8DDF-B675AB483154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CA1EE-3C8D-439B-A85C-146DBE241DA0}">
      <dsp:nvSpPr>
        <dsp:cNvPr id="0" name=""/>
        <dsp:cNvSpPr/>
      </dsp:nvSpPr>
      <dsp:spPr>
        <a:xfrm>
          <a:off x="725840" y="715465"/>
          <a:ext cx="7016459" cy="424289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099AB-354B-4014-8B8A-40F39AD891CE}">
      <dsp:nvSpPr>
        <dsp:cNvPr id="0" name=""/>
        <dsp:cNvSpPr/>
      </dsp:nvSpPr>
      <dsp:spPr>
        <a:xfrm>
          <a:off x="935527" y="1447952"/>
          <a:ext cx="3258217" cy="3102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●薪资申报</a:t>
          </a:r>
          <a:r>
            <a:rPr lang="en-US" altLang="zh-CN" sz="1400" kern="1200" dirty="0"/>
            <a:t>1</a:t>
          </a:r>
          <a:r>
            <a:rPr lang="zh-CN" altLang="en-US" sz="1400" kern="1200" dirty="0"/>
            <a:t>个系统即可完成</a:t>
          </a: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●劳务费发放可由项目负责人自行完成发放申报，或自行授权其他经办人申报</a:t>
          </a: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●校外人员申报不同银行不需要分开制单</a:t>
          </a: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●校外人员维护权限共享</a:t>
          </a: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●薪资申报合并了学生津补贴套类的申报</a:t>
          </a:r>
        </a:p>
      </dsp:txBody>
      <dsp:txXfrm>
        <a:off x="935527" y="1447952"/>
        <a:ext cx="3258217" cy="3102053"/>
      </dsp:txXfrm>
    </dsp:sp>
    <dsp:sp modelId="{49D99723-DD09-4D95-BC8A-FD7C5887E9AC}">
      <dsp:nvSpPr>
        <dsp:cNvPr id="0" name=""/>
        <dsp:cNvSpPr/>
      </dsp:nvSpPr>
      <dsp:spPr>
        <a:xfrm>
          <a:off x="4266329" y="1447952"/>
          <a:ext cx="3258217" cy="3102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accent1">
                  <a:lumMod val="75000"/>
                </a:schemeClr>
              </a:solidFill>
            </a:rPr>
            <a:t>●薪资申报需要在</a:t>
          </a:r>
          <a:r>
            <a:rPr lang="en-US" altLang="zh-CN" sz="1400" kern="1200" dirty="0">
              <a:solidFill>
                <a:schemeClr val="accent1">
                  <a:lumMod val="75000"/>
                </a:schemeClr>
              </a:solidFill>
            </a:rPr>
            <a:t>2</a:t>
          </a:r>
          <a:r>
            <a:rPr lang="zh-CN" altLang="en-US" sz="1400" kern="1200" dirty="0">
              <a:solidFill>
                <a:schemeClr val="accent1">
                  <a:lumMod val="75000"/>
                </a:schemeClr>
              </a:solidFill>
            </a:rPr>
            <a:t>个系统完成申报</a:t>
          </a: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accent1">
                  <a:lumMod val="75000"/>
                </a:schemeClr>
              </a:solidFill>
            </a:rPr>
            <a:t>●劳务费发放申报需由各部门薪资操作员配合完成</a:t>
          </a: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accent1">
                  <a:lumMod val="75000"/>
                </a:schemeClr>
              </a:solidFill>
            </a:rPr>
            <a:t>●校外人员申报不同银行需要分开制单</a:t>
          </a: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accent1">
                  <a:lumMod val="75000"/>
                </a:schemeClr>
              </a:solidFill>
            </a:rPr>
            <a:t>●只有第一次添加校外人员的维护人才可对该校外人员进行维护</a:t>
          </a: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accent1">
                  <a:lumMod val="75000"/>
                </a:schemeClr>
              </a:solidFill>
            </a:rPr>
            <a:t>●薪资申报与学生津补贴分开申报</a:t>
          </a: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/>
        </a:p>
      </dsp:txBody>
      <dsp:txXfrm>
        <a:off x="4266329" y="1447952"/>
        <a:ext cx="3258217" cy="3102053"/>
      </dsp:txXfrm>
    </dsp:sp>
    <dsp:sp modelId="{22B4C22A-034F-4356-9839-51F9837B2733}">
      <dsp:nvSpPr>
        <dsp:cNvPr id="0" name=""/>
        <dsp:cNvSpPr/>
      </dsp:nvSpPr>
      <dsp:spPr>
        <a:xfrm>
          <a:off x="34563" y="0"/>
          <a:ext cx="1371032" cy="137103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A2B9E-CFA3-4458-9B84-E8306DC9C247}">
      <dsp:nvSpPr>
        <dsp:cNvPr id="0" name=""/>
        <dsp:cNvSpPr/>
      </dsp:nvSpPr>
      <dsp:spPr>
        <a:xfrm>
          <a:off x="6771635" y="423974"/>
          <a:ext cx="1290383" cy="582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A2EDE-4767-4112-8DDF-B675AB483154}">
      <dsp:nvSpPr>
        <dsp:cNvPr id="0" name=""/>
        <dsp:cNvSpPr/>
      </dsp:nvSpPr>
      <dsp:spPr>
        <a:xfrm>
          <a:off x="4234070" y="1454585"/>
          <a:ext cx="806" cy="2962759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5DCB-D5D6-4223-BF92-0410E168D2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9B67-4E6B-4802-9117-5A30EABDC6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09678" y="1556792"/>
            <a:ext cx="57246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薪资申报操作手册</a:t>
            </a:r>
            <a:endParaRPr lang="en-US" altLang="zh-CN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altLang="zh-CN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（新平台）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467544" y="332656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99592" y="74554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新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68344" y="77142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旧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-"/>
          <p:cNvPicPr>
            <a:picLocks noGrp="1" noChangeAspect="1"/>
          </p:cNvPicPr>
          <p:nvPr isPhoto="1"/>
        </p:nvPicPr>
        <p:blipFill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br>
              <a:rPr lang="zh-CN" altLang="zh-CN" sz="1600" dirty="0"/>
            </a:br>
            <a:r>
              <a:rPr lang="zh-CN" altLang="zh-CN" sz="1600" dirty="0"/>
              <a:t>进入</a:t>
            </a:r>
            <a:r>
              <a:rPr lang="zh-CN" altLang="en-US" sz="1600" dirty="0"/>
              <a:t>财务处官网：</a:t>
            </a:r>
            <a:r>
              <a:rPr lang="en-US" altLang="zh-CN" sz="1600" dirty="0"/>
              <a:t>https://cw.xdsisu.edu.cn/</a:t>
            </a:r>
            <a:r>
              <a:rPr lang="zh-CN" altLang="zh-CN" sz="1600" dirty="0"/>
              <a:t>，选择</a:t>
            </a:r>
            <a:r>
              <a:rPr lang="zh-CN" altLang="en-US" sz="1600" dirty="0"/>
              <a:t>快速通道</a:t>
            </a:r>
            <a:r>
              <a:rPr lang="en-US" altLang="zh-CN" sz="1600" dirty="0"/>
              <a:t>—</a:t>
            </a:r>
            <a:r>
              <a:rPr lang="zh-CN" altLang="en-US" sz="1600" dirty="0"/>
              <a:t>“财务查询”，登录后选择“自助服务”</a:t>
            </a:r>
            <a:r>
              <a:rPr lang="en-US" altLang="zh-CN" sz="1600" dirty="0"/>
              <a:t>—</a:t>
            </a:r>
            <a:r>
              <a:rPr lang="zh-CN" altLang="en-US" sz="1600" dirty="0"/>
              <a:t>“薪资及学生津补贴申报（新版）”</a:t>
            </a:r>
            <a:br>
              <a:rPr lang="zh-CN" altLang="zh-CN" sz="1100" dirty="0"/>
            </a:br>
            <a:endParaRPr lang="zh-CN" altLang="en-US" sz="11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32674"/>
            <a:ext cx="5184576" cy="40845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357" y="1432674"/>
            <a:ext cx="2514600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-"/>
          <p:cNvPicPr>
            <a:picLocks noGrp="1" noChangeAspect="1"/>
          </p:cNvPicPr>
          <p:nvPr isPhoto="1"/>
        </p:nvPicPr>
        <p:blipFill>
          <a:blip r:embed="rId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1600" b="1" dirty="0"/>
              <a:t>选择相应的申报套类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→点击“创建”</a:t>
            </a:r>
            <a:endParaRPr lang="zh-CN" altLang="en-US" sz="1100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609" y="1693508"/>
            <a:ext cx="8229600" cy="173549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9512" y="692696"/>
            <a:ext cx="8568952" cy="1215008"/>
          </a:xfrm>
        </p:spPr>
        <p:txBody>
          <a:bodyPr>
            <a:normAutofit/>
          </a:bodyPr>
          <a:lstStyle/>
          <a:p>
            <a:pPr algn="l"/>
            <a:r>
              <a:rPr lang="zh-CN" altLang="en-US" sz="1600" b="1" dirty="0"/>
              <a:t>选择发放方式：“校内：</a:t>
            </a:r>
            <a:r>
              <a:rPr lang="zh-CN" altLang="en-US" sz="1600" dirty="0"/>
              <a:t>广东发展银行（人事处）、交通银行（除人事处的其他部门）；</a:t>
            </a:r>
            <a:r>
              <a:rPr lang="zh-CN" altLang="en-US" sz="1600" b="1" dirty="0"/>
              <a:t>校外：</a:t>
            </a:r>
            <a:r>
              <a:rPr lang="zh-CN" altLang="en-US" sz="1600" dirty="0"/>
              <a:t>银行；</a:t>
            </a:r>
            <a:r>
              <a:rPr lang="zh-CN" altLang="en-US" sz="1600" b="1" dirty="0"/>
              <a:t>年终奖：</a:t>
            </a:r>
            <a:r>
              <a:rPr lang="zh-CN" altLang="en-US" sz="1600" dirty="0"/>
              <a:t>广东发展银行；</a:t>
            </a:r>
            <a:r>
              <a:rPr lang="zh-CN" altLang="en-US" sz="1600" b="1" dirty="0"/>
              <a:t>学生津补贴：</a:t>
            </a:r>
            <a:r>
              <a:rPr lang="zh-CN" altLang="en-US" sz="1600" dirty="0"/>
              <a:t>中国银行</a:t>
            </a:r>
            <a:r>
              <a:rPr lang="zh-CN" altLang="en-US" sz="1600" b="1" dirty="0"/>
              <a:t>”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zh-CN" altLang="en-US" sz="1600" b="1" dirty="0"/>
              <a:t>选择正确的经费项目：</a:t>
            </a:r>
            <a:r>
              <a:rPr lang="zh-CN" altLang="en-US" sz="1600" dirty="0"/>
              <a:t>与报销系统同步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zh-CN" altLang="en-US" sz="1600" b="1" dirty="0"/>
              <a:t>填写发放内容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→点击“保存”</a:t>
            </a:r>
            <a:endParaRPr lang="zh-CN" altLang="en-US" sz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" y="1990725"/>
            <a:ext cx="7696200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52" y="40466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通过“导入</a:t>
            </a:r>
            <a:r>
              <a:rPr lang="en-US" altLang="zh-CN" sz="1600" b="1" dirty="0"/>
              <a:t>Excel</a:t>
            </a:r>
            <a:r>
              <a:rPr lang="zh-CN" altLang="en-US" sz="1600" b="1" dirty="0"/>
              <a:t>”、“添加人员”或“复制单据”进行申报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→若根据发放要求需提供附件材料的，选择“添加附件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”→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全部完成后，点击“保存”，勾选“是否走线上审批签字流程”并“提交”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 →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选择加签人：“分管校领导”</a:t>
            </a:r>
            <a:endParaRPr lang="zh-CN" altLang="en-US" sz="16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52" y="1988840"/>
            <a:ext cx="9144000" cy="32403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26064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查看单据状态：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dirty="0"/>
              <a:t>新建（未提交）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→待部门审核（人事处审核）（或驳回） →待财务审核（或驳回）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 →已发放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68787"/>
            <a:ext cx="9144000" cy="23001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7504" y="374255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查看审批状态：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1889"/>
            <a:ext cx="9144000" cy="1822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40466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校外人员维护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sz="1800" dirty="0"/>
              <a:t>登录财务系统后选择“自助服务”</a:t>
            </a:r>
            <a:r>
              <a:rPr lang="en-US" altLang="zh-CN" sz="1800" dirty="0"/>
              <a:t>—</a:t>
            </a:r>
            <a:r>
              <a:rPr lang="zh-CN" altLang="en-US" sz="1800" dirty="0"/>
              <a:t>“校外人员信息申报（新版）”或单据申报“添加人员”时选择“校外人员管理”</a:t>
            </a:r>
            <a:br>
              <a:rPr lang="zh-CN" altLang="zh-CN" sz="1200" dirty="0"/>
            </a:br>
            <a:endParaRPr lang="en-US" altLang="zh-CN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2" y="2276872"/>
            <a:ext cx="2535374" cy="17552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285994"/>
            <a:ext cx="5796136" cy="24035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26064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附加功能：</a:t>
            </a:r>
            <a:r>
              <a:rPr lang="zh-CN" altLang="en-US" b="1" dirty="0"/>
              <a:t>劳务费试算</a:t>
            </a:r>
            <a:endParaRPr lang="en-US" altLang="zh-CN" b="1" dirty="0"/>
          </a:p>
          <a:p>
            <a:r>
              <a:rPr lang="zh-CN" altLang="en-US" dirty="0"/>
              <a:t>功能简介：</a:t>
            </a:r>
            <a:r>
              <a:rPr lang="zh-CN" altLang="zh-CN" dirty="0"/>
              <a:t>可计算</a:t>
            </a:r>
            <a:r>
              <a:rPr lang="zh-CN" altLang="en-US" dirty="0"/>
              <a:t>劳务</a:t>
            </a:r>
            <a:r>
              <a:rPr lang="zh-CN" altLang="zh-CN" dirty="0"/>
              <a:t>税前收入，如需实发劳务费</a:t>
            </a:r>
            <a:r>
              <a:rPr lang="en-US" altLang="zh-CN" dirty="0"/>
              <a:t>1000</a:t>
            </a:r>
            <a:r>
              <a:rPr lang="zh-CN" altLang="zh-CN" dirty="0"/>
              <a:t>元，在申报时填报</a:t>
            </a:r>
            <a:r>
              <a:rPr lang="en-US" altLang="zh-CN" dirty="0"/>
              <a:t>1050</a:t>
            </a:r>
            <a:r>
              <a:rPr lang="zh-CN" altLang="zh-CN" dirty="0"/>
              <a:t>元。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584" y="1628800"/>
            <a:ext cx="4800600" cy="3400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664" y="1340768"/>
            <a:ext cx="4968552" cy="41191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1520" y="2606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附加功能：</a:t>
            </a:r>
            <a:r>
              <a:rPr lang="zh-CN" altLang="en-US" b="1" dirty="0"/>
              <a:t>经费项目授权</a:t>
            </a:r>
            <a:endParaRPr lang="en-US" altLang="zh-CN" b="1" dirty="0"/>
          </a:p>
          <a:p>
            <a:r>
              <a:rPr lang="zh-CN" altLang="en-US" dirty="0"/>
              <a:t>功能简介：由项目负责人直接对项目进行授权，被授权人可进行“校外人员”“学生津补贴”套类的发放</a:t>
            </a:r>
            <a:endParaRPr lang="en-US" altLang="zh-CN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cc91bf40-e92f-4aec-8a0e-ece2eb816c5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WPS 演示</Application>
  <PresentationFormat>全屏显示(4:3)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Office 主题​​</vt:lpstr>
      <vt:lpstr>PowerPoint 演示文稿</vt:lpstr>
      <vt:lpstr> 进入财务处官网：https://cw.xdsisu.edu.cn/，选择快速通道—“财务查询”，登录后选择“自助服务”—“薪资及学生津补贴申报（新版）” </vt:lpstr>
      <vt:lpstr>选择相应的申报套类→点击“创建”</vt:lpstr>
      <vt:lpstr>选择发放方式：“校内：广东发展银行（人事处）、交通银行（除人事处的其他部门）；校外：银行；年终奖：广东发展银行；学生津补贴：中国银行”→选择正确的经费项目：与报销系统同步→填写发放内容→点击“保存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user1</dc:creator>
  <cp:lastModifiedBy>Lenovo</cp:lastModifiedBy>
  <cp:revision>28</cp:revision>
  <dcterms:created xsi:type="dcterms:W3CDTF">2017-02-23T06:07:00Z</dcterms:created>
  <dcterms:modified xsi:type="dcterms:W3CDTF">2023-02-24T02:39:01Z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E27073CB9D1043C1ABE25886E0C3ED02</vt:lpwstr>
  </property>
  <property fmtid="{D5CDD505-2E9C-101B-9397-08002B2CF9AE}" pid="3" name="KSOProductBuildVer">
    <vt:lpwstr>2052-11.1.0.12980</vt:lpwstr>
  </property>
</Properties>
</file>