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7" r:id="rId3"/>
    <p:sldId id="266" r:id="rId4"/>
    <p:sldId id="259" r:id="rId5"/>
    <p:sldId id="260" r:id="rId6"/>
    <p:sldId id="268" r:id="rId7"/>
    <p:sldId id="265" r:id="rId8"/>
    <p:sldId id="261" r:id="rId9"/>
    <p:sldId id="263" r:id="rId10"/>
    <p:sldId id="264" r:id="rId11"/>
  </p:sldIdLst>
  <p:sldSz cx="9144000" cy="6858000" type="screen4x3"/>
  <p:notesSz cx="6858000" cy="9144000"/>
  <p:photoAlbum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714" autoAdjust="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DC26A6-E7C9-4C19-AC9A-C1ED8A9352FA}" type="doc">
      <dgm:prSet loTypeId="urn:microsoft.com/office/officeart/2009/3/layout/PlusandMinus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73F0B18B-0CAE-400E-9E2F-D451B4B6E9FB}">
      <dgm:prSet phldrT="[文本]" custT="1"/>
      <dgm:spPr/>
      <dgm:t>
        <a:bodyPr/>
        <a:lstStyle/>
        <a:p>
          <a:r>
            <a:rPr lang="zh-CN" altLang="en-US" sz="1400" dirty="0">
              <a:solidFill>
                <a:schemeClr val="accent1">
                  <a:lumMod val="75000"/>
                </a:schemeClr>
              </a:solidFill>
            </a:rPr>
            <a:t>●薪资申报需要在</a:t>
          </a:r>
          <a:r>
            <a:rPr lang="en-US" altLang="zh-CN" sz="1400" dirty="0">
              <a:solidFill>
                <a:schemeClr val="accent1">
                  <a:lumMod val="75000"/>
                </a:schemeClr>
              </a:solidFill>
            </a:rPr>
            <a:t>2</a:t>
          </a:r>
          <a:r>
            <a:rPr lang="zh-CN" altLang="en-US" sz="1400" dirty="0">
              <a:solidFill>
                <a:schemeClr val="accent1">
                  <a:lumMod val="75000"/>
                </a:schemeClr>
              </a:solidFill>
            </a:rPr>
            <a:t>个系统完成申报</a:t>
          </a:r>
          <a:endParaRPr lang="en-US" altLang="zh-CN" sz="1400" dirty="0">
            <a:solidFill>
              <a:schemeClr val="accent1">
                <a:lumMod val="75000"/>
              </a:schemeClr>
            </a:solidFill>
          </a:endParaRPr>
        </a:p>
        <a:p>
          <a:endParaRPr lang="en-US" altLang="zh-CN" sz="1400" dirty="0">
            <a:solidFill>
              <a:schemeClr val="accent1">
                <a:lumMod val="75000"/>
              </a:schemeClr>
            </a:solidFill>
          </a:endParaRPr>
        </a:p>
        <a:p>
          <a:r>
            <a:rPr lang="zh-CN" altLang="en-US" sz="1400" dirty="0">
              <a:solidFill>
                <a:schemeClr val="accent1">
                  <a:lumMod val="75000"/>
                </a:schemeClr>
              </a:solidFill>
            </a:rPr>
            <a:t>●劳务费发放申报需由各部门薪资操作员配合完成</a:t>
          </a:r>
          <a:endParaRPr lang="en-US" altLang="zh-CN" sz="1400" dirty="0">
            <a:solidFill>
              <a:schemeClr val="accent1">
                <a:lumMod val="75000"/>
              </a:schemeClr>
            </a:solidFill>
          </a:endParaRPr>
        </a:p>
        <a:p>
          <a:endParaRPr lang="en-US" altLang="zh-CN" sz="1400" dirty="0">
            <a:solidFill>
              <a:schemeClr val="accent1">
                <a:lumMod val="75000"/>
              </a:schemeClr>
            </a:solidFill>
          </a:endParaRPr>
        </a:p>
        <a:p>
          <a:r>
            <a:rPr lang="zh-CN" altLang="en-US" sz="1400" dirty="0">
              <a:solidFill>
                <a:schemeClr val="accent1">
                  <a:lumMod val="75000"/>
                </a:schemeClr>
              </a:solidFill>
            </a:rPr>
            <a:t>●校外人员申报不同银行需要分开制单</a:t>
          </a:r>
          <a:endParaRPr lang="en-US" altLang="zh-CN" sz="1400" dirty="0">
            <a:solidFill>
              <a:schemeClr val="accent1">
                <a:lumMod val="75000"/>
              </a:schemeClr>
            </a:solidFill>
          </a:endParaRPr>
        </a:p>
        <a:p>
          <a:endParaRPr lang="en-US" altLang="zh-CN" sz="1400" dirty="0">
            <a:solidFill>
              <a:schemeClr val="accent1">
                <a:lumMod val="75000"/>
              </a:schemeClr>
            </a:solidFill>
          </a:endParaRPr>
        </a:p>
        <a:p>
          <a:r>
            <a:rPr lang="zh-CN" altLang="en-US" sz="1400" dirty="0">
              <a:solidFill>
                <a:schemeClr val="accent1">
                  <a:lumMod val="75000"/>
                </a:schemeClr>
              </a:solidFill>
            </a:rPr>
            <a:t>●只有第一次添加校外人员的维护人才可对该校外人员进行维护</a:t>
          </a:r>
          <a:endParaRPr lang="en-US" altLang="zh-CN" sz="1400" dirty="0">
            <a:solidFill>
              <a:schemeClr val="accent1">
                <a:lumMod val="75000"/>
              </a:schemeClr>
            </a:solidFill>
          </a:endParaRPr>
        </a:p>
        <a:p>
          <a:endParaRPr lang="en-US" altLang="zh-CN" sz="1400" dirty="0">
            <a:solidFill>
              <a:schemeClr val="accent1">
                <a:lumMod val="75000"/>
              </a:schemeClr>
            </a:solidFill>
          </a:endParaRPr>
        </a:p>
        <a:p>
          <a:r>
            <a:rPr lang="zh-CN" altLang="en-US" sz="1400" dirty="0">
              <a:solidFill>
                <a:schemeClr val="accent1">
                  <a:lumMod val="75000"/>
                </a:schemeClr>
              </a:solidFill>
            </a:rPr>
            <a:t>●薪资申报与学生津补贴分开申报</a:t>
          </a:r>
          <a:endParaRPr lang="en-US" altLang="zh-CN" sz="1400" dirty="0">
            <a:solidFill>
              <a:schemeClr val="accent1">
                <a:lumMod val="75000"/>
              </a:schemeClr>
            </a:solidFill>
          </a:endParaRPr>
        </a:p>
        <a:p>
          <a:endParaRPr lang="zh-CN" altLang="en-US" sz="1400" dirty="0"/>
        </a:p>
      </dgm:t>
    </dgm:pt>
    <dgm:pt modelId="{10AB8293-9D3E-4DC0-AD48-825197B909B1}" type="parTrans" cxnId="{4ACB9DF9-07CD-4059-A641-FB96A2DDAC38}">
      <dgm:prSet/>
      <dgm:spPr/>
      <dgm:t>
        <a:bodyPr/>
        <a:lstStyle/>
        <a:p>
          <a:endParaRPr lang="zh-CN" altLang="en-US"/>
        </a:p>
      </dgm:t>
    </dgm:pt>
    <dgm:pt modelId="{BD425218-00C5-4F98-8AA5-8BB7B017BAF8}" type="sibTrans" cxnId="{4ACB9DF9-07CD-4059-A641-FB96A2DDAC38}">
      <dgm:prSet/>
      <dgm:spPr/>
      <dgm:t>
        <a:bodyPr/>
        <a:lstStyle/>
        <a:p>
          <a:endParaRPr lang="zh-CN" altLang="en-US"/>
        </a:p>
      </dgm:t>
    </dgm:pt>
    <dgm:pt modelId="{4794C57A-CD70-4221-93AB-926B6DC48C85}">
      <dgm:prSet phldrT="[文本]" custT="1"/>
      <dgm:spPr/>
      <dgm:t>
        <a:bodyPr/>
        <a:lstStyle/>
        <a:p>
          <a:r>
            <a:rPr lang="zh-CN" altLang="en-US" sz="1400" dirty="0"/>
            <a:t>●薪资申报</a:t>
          </a:r>
          <a:r>
            <a:rPr lang="en-US" altLang="zh-CN" sz="1400" dirty="0"/>
            <a:t>1</a:t>
          </a:r>
          <a:r>
            <a:rPr lang="zh-CN" altLang="en-US" sz="1400" dirty="0"/>
            <a:t>个系统即可完成</a:t>
          </a:r>
          <a:endParaRPr lang="en-US" altLang="zh-CN" sz="1400" dirty="0"/>
        </a:p>
        <a:p>
          <a:endParaRPr lang="en-US" altLang="zh-CN" sz="1400" dirty="0"/>
        </a:p>
        <a:p>
          <a:r>
            <a:rPr lang="zh-CN" altLang="en-US" sz="1400" dirty="0"/>
            <a:t>●劳务费发放可由项目负责人自行完成发放申报，或自行授权其他经办人申报</a:t>
          </a:r>
          <a:endParaRPr lang="en-US" altLang="zh-CN" sz="1400" dirty="0"/>
        </a:p>
        <a:p>
          <a:endParaRPr lang="en-US" altLang="zh-CN" sz="1400" dirty="0"/>
        </a:p>
        <a:p>
          <a:r>
            <a:rPr lang="zh-CN" altLang="en-US" sz="1400" dirty="0"/>
            <a:t>●校外人员申报不同银行不需要分开制单</a:t>
          </a:r>
          <a:endParaRPr lang="en-US" altLang="zh-CN" sz="1400" dirty="0"/>
        </a:p>
        <a:p>
          <a:endParaRPr lang="en-US" altLang="zh-CN" sz="1400" dirty="0"/>
        </a:p>
        <a:p>
          <a:r>
            <a:rPr lang="zh-CN" altLang="en-US" sz="1400" dirty="0"/>
            <a:t>●校外人员维护权限共享</a:t>
          </a:r>
          <a:endParaRPr lang="en-US" altLang="zh-CN" sz="1400" dirty="0"/>
        </a:p>
        <a:p>
          <a:endParaRPr lang="en-US" altLang="zh-CN" sz="1400" dirty="0"/>
        </a:p>
        <a:p>
          <a:endParaRPr lang="en-US" altLang="zh-CN" sz="1400" dirty="0"/>
        </a:p>
        <a:p>
          <a:r>
            <a:rPr lang="zh-CN" altLang="en-US" sz="1400" dirty="0"/>
            <a:t>●薪资申报合并了学生津补贴套类的申报</a:t>
          </a:r>
        </a:p>
      </dgm:t>
    </dgm:pt>
    <dgm:pt modelId="{04D04D72-1885-4199-A5AE-3FB5816E2DF7}" type="sibTrans" cxnId="{A932C3FD-E7E1-42C5-A170-A1540C351B84}">
      <dgm:prSet/>
      <dgm:spPr/>
      <dgm:t>
        <a:bodyPr/>
        <a:lstStyle/>
        <a:p>
          <a:endParaRPr lang="zh-CN" altLang="en-US"/>
        </a:p>
      </dgm:t>
    </dgm:pt>
    <dgm:pt modelId="{F86B109F-8EE3-49C9-B8CA-8CAC3E8C1822}" type="parTrans" cxnId="{A932C3FD-E7E1-42C5-A170-A1540C351B84}">
      <dgm:prSet/>
      <dgm:spPr/>
      <dgm:t>
        <a:bodyPr/>
        <a:lstStyle/>
        <a:p>
          <a:endParaRPr lang="zh-CN" altLang="en-US"/>
        </a:p>
      </dgm:t>
    </dgm:pt>
    <dgm:pt modelId="{0DA93DAF-C7CE-41FE-B0B2-E3ACBF74ADBE}" type="pres">
      <dgm:prSet presAssocID="{10DC26A6-E7C9-4C19-AC9A-C1ED8A9352FA}" presName="Name0" presStyleCnt="0">
        <dgm:presLayoutVars>
          <dgm:chMax val="2"/>
          <dgm:chPref val="2"/>
          <dgm:dir/>
          <dgm:animOne/>
          <dgm:resizeHandles val="exact"/>
        </dgm:presLayoutVars>
      </dgm:prSet>
      <dgm:spPr/>
    </dgm:pt>
    <dgm:pt modelId="{B8BCA1EE-3C8D-439B-A85C-146DBE241DA0}" type="pres">
      <dgm:prSet presAssocID="{10DC26A6-E7C9-4C19-AC9A-C1ED8A9352FA}" presName="Background" presStyleLbl="bgImgPlace1" presStyleIdx="0" presStyleCnt="1" custScaleY="117011"/>
      <dgm:spPr/>
    </dgm:pt>
    <dgm:pt modelId="{D59099AB-354B-4014-8B8A-40F39AD891CE}" type="pres">
      <dgm:prSet presAssocID="{10DC26A6-E7C9-4C19-AC9A-C1ED8A9352FA}" presName="ParentText1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49D99723-DD09-4D95-BC8A-FD7C5887E9AC}" type="pres">
      <dgm:prSet presAssocID="{10DC26A6-E7C9-4C19-AC9A-C1ED8A9352FA}" presName="ParentText2" presStyleLbl="revTx" presStyleIdx="1" presStyleCnt="2">
        <dgm:presLayoutVars>
          <dgm:chMax val="0"/>
          <dgm:chPref val="0"/>
          <dgm:bulletEnabled val="1"/>
        </dgm:presLayoutVars>
      </dgm:prSet>
      <dgm:spPr/>
    </dgm:pt>
    <dgm:pt modelId="{22B4C22A-034F-4356-9839-51F9837B2733}" type="pres">
      <dgm:prSet presAssocID="{10DC26A6-E7C9-4C19-AC9A-C1ED8A9352FA}" presName="Plus" presStyleLbl="alignNode1" presStyleIdx="0" presStyleCnt="2" custLinFactNeighborX="2521" custLinFactNeighborY="-22130"/>
      <dgm:spPr/>
    </dgm:pt>
    <dgm:pt modelId="{B47A2B9E-CFA3-4458-9B84-E8306DC9C247}" type="pres">
      <dgm:prSet presAssocID="{10DC26A6-E7C9-4C19-AC9A-C1ED8A9352FA}" presName="Minus" presStyleLbl="alignNode1" presStyleIdx="1" presStyleCnt="2" custScaleY="131628" custLinFactNeighborX="-223" custLinFactNeighborY="-67249"/>
      <dgm:spPr/>
    </dgm:pt>
    <dgm:pt modelId="{B9DA2EDE-4767-4112-8DDF-B675AB483154}" type="pres">
      <dgm:prSet presAssocID="{10DC26A6-E7C9-4C19-AC9A-C1ED8A9352FA}" presName="Divider" presStyleLbl="parChTrans1D1" presStyleIdx="0" presStyleCnt="1"/>
      <dgm:spPr/>
    </dgm:pt>
  </dgm:ptLst>
  <dgm:cxnLst>
    <dgm:cxn modelId="{A0E7A49A-AACA-42F1-9746-F27EBF82DE13}" type="presOf" srcId="{10DC26A6-E7C9-4C19-AC9A-C1ED8A9352FA}" destId="{0DA93DAF-C7CE-41FE-B0B2-E3ACBF74ADBE}" srcOrd="0" destOrd="0" presId="urn:microsoft.com/office/officeart/2009/3/layout/PlusandMinus"/>
    <dgm:cxn modelId="{73A40E9D-930D-4175-9C35-DDAC8075EF94}" type="presOf" srcId="{73F0B18B-0CAE-400E-9E2F-D451B4B6E9FB}" destId="{49D99723-DD09-4D95-BC8A-FD7C5887E9AC}" srcOrd="0" destOrd="0" presId="urn:microsoft.com/office/officeart/2009/3/layout/PlusandMinus"/>
    <dgm:cxn modelId="{983A32B9-6679-4A7B-A5A1-5D6298AB234D}" type="presOf" srcId="{4794C57A-CD70-4221-93AB-926B6DC48C85}" destId="{D59099AB-354B-4014-8B8A-40F39AD891CE}" srcOrd="0" destOrd="0" presId="urn:microsoft.com/office/officeart/2009/3/layout/PlusandMinus"/>
    <dgm:cxn modelId="{4ACB9DF9-07CD-4059-A641-FB96A2DDAC38}" srcId="{10DC26A6-E7C9-4C19-AC9A-C1ED8A9352FA}" destId="{73F0B18B-0CAE-400E-9E2F-D451B4B6E9FB}" srcOrd="1" destOrd="0" parTransId="{10AB8293-9D3E-4DC0-AD48-825197B909B1}" sibTransId="{BD425218-00C5-4F98-8AA5-8BB7B017BAF8}"/>
    <dgm:cxn modelId="{A932C3FD-E7E1-42C5-A170-A1540C351B84}" srcId="{10DC26A6-E7C9-4C19-AC9A-C1ED8A9352FA}" destId="{4794C57A-CD70-4221-93AB-926B6DC48C85}" srcOrd="0" destOrd="0" parTransId="{F86B109F-8EE3-49C9-B8CA-8CAC3E8C1822}" sibTransId="{04D04D72-1885-4199-A5AE-3FB5816E2DF7}"/>
    <dgm:cxn modelId="{739762E2-3075-4AED-A28C-C7C9D2805771}" type="presParOf" srcId="{0DA93DAF-C7CE-41FE-B0B2-E3ACBF74ADBE}" destId="{B8BCA1EE-3C8D-439B-A85C-146DBE241DA0}" srcOrd="0" destOrd="0" presId="urn:microsoft.com/office/officeart/2009/3/layout/PlusandMinus"/>
    <dgm:cxn modelId="{AD4390AB-496A-42B0-9E20-5ABA8A973778}" type="presParOf" srcId="{0DA93DAF-C7CE-41FE-B0B2-E3ACBF74ADBE}" destId="{D59099AB-354B-4014-8B8A-40F39AD891CE}" srcOrd="1" destOrd="0" presId="urn:microsoft.com/office/officeart/2009/3/layout/PlusandMinus"/>
    <dgm:cxn modelId="{71DFD2E6-3AAE-449C-9F39-708B62609EBB}" type="presParOf" srcId="{0DA93DAF-C7CE-41FE-B0B2-E3ACBF74ADBE}" destId="{49D99723-DD09-4D95-BC8A-FD7C5887E9AC}" srcOrd="2" destOrd="0" presId="urn:microsoft.com/office/officeart/2009/3/layout/PlusandMinus"/>
    <dgm:cxn modelId="{440D4BE1-1D50-47C9-9DA3-0F9F50F7B900}" type="presParOf" srcId="{0DA93DAF-C7CE-41FE-B0B2-E3ACBF74ADBE}" destId="{22B4C22A-034F-4356-9839-51F9837B2733}" srcOrd="3" destOrd="0" presId="urn:microsoft.com/office/officeart/2009/3/layout/PlusandMinus"/>
    <dgm:cxn modelId="{13AB4D88-962F-4473-9D9B-CAFBD3BED97E}" type="presParOf" srcId="{0DA93DAF-C7CE-41FE-B0B2-E3ACBF74ADBE}" destId="{B47A2B9E-CFA3-4458-9B84-E8306DC9C247}" srcOrd="4" destOrd="0" presId="urn:microsoft.com/office/officeart/2009/3/layout/PlusandMinus"/>
    <dgm:cxn modelId="{7278F963-C799-47C5-930E-E5C4FE9EE1A2}" type="presParOf" srcId="{0DA93DAF-C7CE-41FE-B0B2-E3ACBF74ADBE}" destId="{B9DA2EDE-4767-4112-8DDF-B675AB483154}" srcOrd="5" destOrd="0" presId="urn:microsoft.com/office/officeart/2009/3/layout/PlusandMinu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BCA1EE-3C8D-439B-A85C-146DBE241DA0}">
      <dsp:nvSpPr>
        <dsp:cNvPr id="0" name=""/>
        <dsp:cNvSpPr/>
      </dsp:nvSpPr>
      <dsp:spPr>
        <a:xfrm>
          <a:off x="725840" y="715465"/>
          <a:ext cx="7016459" cy="4242893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9099AB-354B-4014-8B8A-40F39AD891CE}">
      <dsp:nvSpPr>
        <dsp:cNvPr id="0" name=""/>
        <dsp:cNvSpPr/>
      </dsp:nvSpPr>
      <dsp:spPr>
        <a:xfrm>
          <a:off x="935527" y="1447952"/>
          <a:ext cx="3258217" cy="31020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400" kern="1200" dirty="0"/>
            <a:t>●薪资申报</a:t>
          </a:r>
          <a:r>
            <a:rPr lang="en-US" altLang="zh-CN" sz="1400" kern="1200" dirty="0"/>
            <a:t>1</a:t>
          </a:r>
          <a:r>
            <a:rPr lang="zh-CN" altLang="en-US" sz="1400" kern="1200" dirty="0"/>
            <a:t>个系统即可完成</a:t>
          </a:r>
          <a:endParaRPr lang="en-US" altLang="zh-CN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altLang="zh-CN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400" kern="1200" dirty="0"/>
            <a:t>●劳务费发放可由项目负责人自行完成发放申报，或自行授权其他经办人申报</a:t>
          </a:r>
          <a:endParaRPr lang="en-US" altLang="zh-CN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altLang="zh-CN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400" kern="1200" dirty="0"/>
            <a:t>●校外人员申报不同银行不需要分开制单</a:t>
          </a:r>
          <a:endParaRPr lang="en-US" altLang="zh-CN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altLang="zh-CN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400" kern="1200" dirty="0"/>
            <a:t>●校外人员维护权限共享</a:t>
          </a:r>
          <a:endParaRPr lang="en-US" altLang="zh-CN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altLang="zh-CN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altLang="zh-CN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400" kern="1200" dirty="0"/>
            <a:t>●薪资申报合并了学生津补贴套类的申报</a:t>
          </a:r>
        </a:p>
      </dsp:txBody>
      <dsp:txXfrm>
        <a:off x="935527" y="1447952"/>
        <a:ext cx="3258217" cy="3102053"/>
      </dsp:txXfrm>
    </dsp:sp>
    <dsp:sp modelId="{49D99723-DD09-4D95-BC8A-FD7C5887E9AC}">
      <dsp:nvSpPr>
        <dsp:cNvPr id="0" name=""/>
        <dsp:cNvSpPr/>
      </dsp:nvSpPr>
      <dsp:spPr>
        <a:xfrm>
          <a:off x="4266329" y="1447952"/>
          <a:ext cx="3258217" cy="31020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400" kern="1200" dirty="0">
              <a:solidFill>
                <a:schemeClr val="accent1">
                  <a:lumMod val="75000"/>
                </a:schemeClr>
              </a:solidFill>
            </a:rPr>
            <a:t>●薪资申报需要在</a:t>
          </a:r>
          <a:r>
            <a:rPr lang="en-US" altLang="zh-CN" sz="1400" kern="1200" dirty="0">
              <a:solidFill>
                <a:schemeClr val="accent1">
                  <a:lumMod val="75000"/>
                </a:schemeClr>
              </a:solidFill>
            </a:rPr>
            <a:t>2</a:t>
          </a:r>
          <a:r>
            <a:rPr lang="zh-CN" altLang="en-US" sz="1400" kern="1200" dirty="0">
              <a:solidFill>
                <a:schemeClr val="accent1">
                  <a:lumMod val="75000"/>
                </a:schemeClr>
              </a:solidFill>
            </a:rPr>
            <a:t>个系统完成申报</a:t>
          </a:r>
          <a:endParaRPr lang="en-US" altLang="zh-CN" sz="1400" kern="1200" dirty="0">
            <a:solidFill>
              <a:schemeClr val="accent1">
                <a:lumMod val="75000"/>
              </a:schemeClr>
            </a:solidFill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altLang="zh-CN" sz="1400" kern="1200" dirty="0">
            <a:solidFill>
              <a:schemeClr val="accent1">
                <a:lumMod val="75000"/>
              </a:schemeClr>
            </a:solidFill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400" kern="1200" dirty="0">
              <a:solidFill>
                <a:schemeClr val="accent1">
                  <a:lumMod val="75000"/>
                </a:schemeClr>
              </a:solidFill>
            </a:rPr>
            <a:t>●劳务费发放申报需由各部门薪资操作员配合完成</a:t>
          </a:r>
          <a:endParaRPr lang="en-US" altLang="zh-CN" sz="1400" kern="1200" dirty="0">
            <a:solidFill>
              <a:schemeClr val="accent1">
                <a:lumMod val="75000"/>
              </a:schemeClr>
            </a:solidFill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altLang="zh-CN" sz="1400" kern="1200" dirty="0">
            <a:solidFill>
              <a:schemeClr val="accent1">
                <a:lumMod val="75000"/>
              </a:schemeClr>
            </a:solidFill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400" kern="1200" dirty="0">
              <a:solidFill>
                <a:schemeClr val="accent1">
                  <a:lumMod val="75000"/>
                </a:schemeClr>
              </a:solidFill>
            </a:rPr>
            <a:t>●校外人员申报不同银行需要分开制单</a:t>
          </a:r>
          <a:endParaRPr lang="en-US" altLang="zh-CN" sz="1400" kern="1200" dirty="0">
            <a:solidFill>
              <a:schemeClr val="accent1">
                <a:lumMod val="75000"/>
              </a:schemeClr>
            </a:solidFill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altLang="zh-CN" sz="1400" kern="1200" dirty="0">
            <a:solidFill>
              <a:schemeClr val="accent1">
                <a:lumMod val="75000"/>
              </a:schemeClr>
            </a:solidFill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400" kern="1200" dirty="0">
              <a:solidFill>
                <a:schemeClr val="accent1">
                  <a:lumMod val="75000"/>
                </a:schemeClr>
              </a:solidFill>
            </a:rPr>
            <a:t>●只有第一次添加校外人员的维护人才可对该校外人员进行维护</a:t>
          </a:r>
          <a:endParaRPr lang="en-US" altLang="zh-CN" sz="1400" kern="1200" dirty="0">
            <a:solidFill>
              <a:schemeClr val="accent1">
                <a:lumMod val="75000"/>
              </a:schemeClr>
            </a:solidFill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altLang="zh-CN" sz="1400" kern="1200" dirty="0">
            <a:solidFill>
              <a:schemeClr val="accent1">
                <a:lumMod val="75000"/>
              </a:schemeClr>
            </a:solidFill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400" kern="1200" dirty="0">
              <a:solidFill>
                <a:schemeClr val="accent1">
                  <a:lumMod val="75000"/>
                </a:schemeClr>
              </a:solidFill>
            </a:rPr>
            <a:t>●薪资申报与学生津补贴分开申报</a:t>
          </a:r>
          <a:endParaRPr lang="en-US" altLang="zh-CN" sz="1400" kern="1200" dirty="0">
            <a:solidFill>
              <a:schemeClr val="accent1">
                <a:lumMod val="75000"/>
              </a:schemeClr>
            </a:solidFill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400" kern="1200" dirty="0"/>
        </a:p>
      </dsp:txBody>
      <dsp:txXfrm>
        <a:off x="4266329" y="1447952"/>
        <a:ext cx="3258217" cy="3102053"/>
      </dsp:txXfrm>
    </dsp:sp>
    <dsp:sp modelId="{22B4C22A-034F-4356-9839-51F9837B2733}">
      <dsp:nvSpPr>
        <dsp:cNvPr id="0" name=""/>
        <dsp:cNvSpPr/>
      </dsp:nvSpPr>
      <dsp:spPr>
        <a:xfrm>
          <a:off x="34563" y="0"/>
          <a:ext cx="1371032" cy="1371032"/>
        </a:xfrm>
        <a:prstGeom prst="plus">
          <a:avLst>
            <a:gd name="adj" fmla="val 328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7A2B9E-CFA3-4458-9B84-E8306DC9C247}">
      <dsp:nvSpPr>
        <dsp:cNvPr id="0" name=""/>
        <dsp:cNvSpPr/>
      </dsp:nvSpPr>
      <dsp:spPr>
        <a:xfrm>
          <a:off x="6771635" y="423974"/>
          <a:ext cx="1290383" cy="5820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DA2EDE-4767-4112-8DDF-B675AB483154}">
      <dsp:nvSpPr>
        <dsp:cNvPr id="0" name=""/>
        <dsp:cNvSpPr/>
      </dsp:nvSpPr>
      <dsp:spPr>
        <a:xfrm>
          <a:off x="4234070" y="1454585"/>
          <a:ext cx="806" cy="2962759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PlusandMinus">
  <dgm:title val=""/>
  <dgm:desc val=""/>
  <dgm:catLst>
    <dgm:cat type="relationship" pri="36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2"/>
      <dgm:chPref val="2"/>
      <dgm:dir/>
      <dgm:animOne/>
      <dgm:resizeHandles val="exact"/>
    </dgm:varLst>
    <dgm:alg type="composite">
      <dgm:param type="ar" val="1.8238"/>
    </dgm:alg>
    <dgm:shape xmlns:r="http://schemas.openxmlformats.org/officeDocument/2006/relationships" r:blip="">
      <dgm:adjLst/>
    </dgm:shape>
    <dgm:choose name="Name1">
      <dgm:if name="Name2" func="var" arg="dir" op="equ" val="norm">
        <dgm:constrLst>
          <dgm:constr type="primFontSz" for="des" ptType="node" op="equ" val="65"/>
          <dgm:constr type="l" for="ch" forName="Background" refType="w" fact="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l" for="ch" forName="ParentText1" refType="w" fact="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l" for="ch" forName="ParentText2" refType="w" fact="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l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l" for="ch" forName="Minus" refType="w" fact="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l" for="ch" forName="Divider" refType="w" fact="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if>
      <dgm:else name="Name3">
        <dgm:constrLst>
          <dgm:constr type="primFontSz" for="des" ptType="node" op="equ" val="65"/>
          <dgm:constr type="r" for="ch" forName="Background" refType="w" fact="-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r" for="ch" forName="ParentText1" refType="w" fact="-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r" for="ch" forName="ParentText2" refType="w" fact="-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r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r" for="ch" forName="Minus" refType="w" fact="-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r" for="ch" forName="Divider" refType="w" fact="-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else>
    </dgm:choose>
    <dgm:layoutNode name="Background" styleLbl="bgImgPlace1">
      <dgm:alg type="sp"/>
      <dgm:shape xmlns:r="http://schemas.openxmlformats.org/officeDocument/2006/relationships" type="rect" r:blip="">
        <dgm:adjLst/>
      </dgm:shape>
      <dgm:presOf/>
    </dgm:layoutNode>
    <dgm:layoutNode name="ParentText1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1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arentText2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2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lus" styleLbl="alignNode1">
      <dgm:alg type="sp"/>
      <dgm:shape xmlns:r="http://schemas.openxmlformats.org/officeDocument/2006/relationships" type="plus" r:blip="">
        <dgm:adjLst>
          <dgm:adj idx="1" val="0.3281"/>
        </dgm:adjLst>
      </dgm:shape>
      <dgm:presOf/>
    </dgm:layoutNode>
    <dgm:layoutNode name="Minus" styleLbl="alignNode1">
      <dgm:alg type="sp"/>
      <dgm:shape xmlns:r="http://schemas.openxmlformats.org/officeDocument/2006/relationships" type="rect" r:blip="">
        <dgm:adjLst/>
      </dgm:shape>
      <dgm:presOf/>
    </dgm:layoutNode>
    <dgm:layoutNode name="Divider" styleLbl="parChTrans1D1">
      <dgm:alg type="sp"/>
      <dgm:shape xmlns:r="http://schemas.openxmlformats.org/officeDocument/2006/relationships" type="line" r:blip="">
        <dgm:adjLst/>
      </dgm:shape>
      <dgm:presOf/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85DCB-D5D6-4223-BF92-0410E168D2B6}" type="datetimeFigureOut">
              <a:rPr lang="zh-CN" altLang="en-US" smtClean="0"/>
              <a:pPr/>
              <a:t>2022/8/10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9B67-4E6B-4802-9117-5A30EABDC6D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5444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85DCB-D5D6-4223-BF92-0410E168D2B6}" type="datetimeFigureOut">
              <a:rPr lang="zh-CN" altLang="en-US" smtClean="0"/>
              <a:pPr/>
              <a:t>2022/8/10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9B67-4E6B-4802-9117-5A30EABDC6D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74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85DCB-D5D6-4223-BF92-0410E168D2B6}" type="datetimeFigureOut">
              <a:rPr lang="zh-CN" altLang="en-US" smtClean="0"/>
              <a:pPr/>
              <a:t>2022/8/10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9B67-4E6B-4802-9117-5A30EABDC6D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477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85DCB-D5D6-4223-BF92-0410E168D2B6}" type="datetimeFigureOut">
              <a:rPr lang="zh-CN" altLang="en-US" smtClean="0"/>
              <a:pPr/>
              <a:t>2022/8/10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9B67-4E6B-4802-9117-5A30EABDC6D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4791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85DCB-D5D6-4223-BF92-0410E168D2B6}" type="datetimeFigureOut">
              <a:rPr lang="zh-CN" altLang="en-US" smtClean="0"/>
              <a:pPr/>
              <a:t>2022/8/10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9B67-4E6B-4802-9117-5A30EABDC6D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8756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85DCB-D5D6-4223-BF92-0410E168D2B6}" type="datetimeFigureOut">
              <a:rPr lang="zh-CN" altLang="en-US" smtClean="0"/>
              <a:pPr/>
              <a:t>2022/8/10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9B67-4E6B-4802-9117-5A30EABDC6D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2961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85DCB-D5D6-4223-BF92-0410E168D2B6}" type="datetimeFigureOut">
              <a:rPr lang="zh-CN" altLang="en-US" smtClean="0"/>
              <a:pPr/>
              <a:t>2022/8/10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9B67-4E6B-4802-9117-5A30EABDC6D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3737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85DCB-D5D6-4223-BF92-0410E168D2B6}" type="datetimeFigureOut">
              <a:rPr lang="zh-CN" altLang="en-US" smtClean="0"/>
              <a:pPr/>
              <a:t>2022/8/10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9B67-4E6B-4802-9117-5A30EABDC6D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9073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85DCB-D5D6-4223-BF92-0410E168D2B6}" type="datetimeFigureOut">
              <a:rPr lang="zh-CN" altLang="en-US" smtClean="0"/>
              <a:pPr/>
              <a:t>2022/8/10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9B67-4E6B-4802-9117-5A30EABDC6D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5432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85DCB-D5D6-4223-BF92-0410E168D2B6}" type="datetimeFigureOut">
              <a:rPr lang="zh-CN" altLang="en-US" smtClean="0"/>
              <a:pPr/>
              <a:t>2022/8/10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9B67-4E6B-4802-9117-5A30EABDC6D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1614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85DCB-D5D6-4223-BF92-0410E168D2B6}" type="datetimeFigureOut">
              <a:rPr lang="zh-CN" altLang="en-US" smtClean="0"/>
              <a:pPr/>
              <a:t>2022/8/10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9B67-4E6B-4802-9117-5A30EABDC6D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6968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85DCB-D5D6-4223-BF92-0410E168D2B6}" type="datetimeFigureOut">
              <a:rPr lang="zh-CN" altLang="en-US" smtClean="0"/>
              <a:pPr/>
              <a:t>2022/8/10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19B67-4E6B-4802-9117-5A30EABDC6D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6378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>
            <a:extLst>
              <a:ext uri="{FF2B5EF4-FFF2-40B4-BE49-F238E27FC236}">
                <a16:creationId xmlns:a16="http://schemas.microsoft.com/office/drawing/2014/main" id="{02C6ABAB-3380-4A49-8247-CCF6FD1E7E63}"/>
              </a:ext>
            </a:extLst>
          </p:cNvPr>
          <p:cNvSpPr/>
          <p:nvPr/>
        </p:nvSpPr>
        <p:spPr>
          <a:xfrm>
            <a:off x="1709678" y="1556792"/>
            <a:ext cx="5724644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薪资申报操作手册</a:t>
            </a:r>
            <a:endParaRPr lang="en-US" altLang="zh-CN" sz="54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  <a:p>
            <a:pPr algn="ctr"/>
            <a:endParaRPr lang="en-US" altLang="zh-CN" sz="54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  <a:p>
            <a:pPr algn="ctr"/>
            <a:r>
              <a:rPr lang="zh-CN" altLang="en-US" sz="54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（新平台）</a:t>
            </a:r>
          </a:p>
        </p:txBody>
      </p:sp>
    </p:spTree>
    <p:extLst>
      <p:ext uri="{BB962C8B-B14F-4D97-AF65-F5344CB8AC3E}">
        <p14:creationId xmlns:p14="http://schemas.microsoft.com/office/powerpoint/2010/main" val="25210484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图示 4">
            <a:extLst>
              <a:ext uri="{FF2B5EF4-FFF2-40B4-BE49-F238E27FC236}">
                <a16:creationId xmlns:a16="http://schemas.microsoft.com/office/drawing/2014/main" id="{F324DB14-5801-41A2-8012-2EC2F22205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07052058"/>
              </p:ext>
            </p:extLst>
          </p:nvPr>
        </p:nvGraphicFramePr>
        <p:xfrm>
          <a:off x="467544" y="332656"/>
          <a:ext cx="8064896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文本框 5">
            <a:extLst>
              <a:ext uri="{FF2B5EF4-FFF2-40B4-BE49-F238E27FC236}">
                <a16:creationId xmlns:a16="http://schemas.microsoft.com/office/drawing/2014/main" id="{84EBFB62-BC55-4DCE-9566-25E2DB14CEBA}"/>
              </a:ext>
            </a:extLst>
          </p:cNvPr>
          <p:cNvSpPr txBox="1"/>
          <p:nvPr/>
        </p:nvSpPr>
        <p:spPr>
          <a:xfrm>
            <a:off x="899592" y="745540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</a:rPr>
              <a:t>新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A436779A-4236-42A5-9A6D-C9C8F4021227}"/>
              </a:ext>
            </a:extLst>
          </p:cNvPr>
          <p:cNvSpPr txBox="1"/>
          <p:nvPr/>
        </p:nvSpPr>
        <p:spPr>
          <a:xfrm>
            <a:off x="7668344" y="771426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</a:rPr>
              <a:t>旧</a:t>
            </a:r>
          </a:p>
        </p:txBody>
      </p:sp>
    </p:spTree>
    <p:extLst>
      <p:ext uri="{BB962C8B-B14F-4D97-AF65-F5344CB8AC3E}">
        <p14:creationId xmlns:p14="http://schemas.microsoft.com/office/powerpoint/2010/main" val="1417075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PPT-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pPr algn="l"/>
            <a:br>
              <a:rPr lang="zh-CN" altLang="zh-CN" sz="1600" dirty="0"/>
            </a:br>
            <a:r>
              <a:rPr lang="zh-CN" altLang="zh-CN" sz="1600" dirty="0"/>
              <a:t>进入</a:t>
            </a:r>
            <a:r>
              <a:rPr lang="zh-CN" altLang="en-US" sz="1600" dirty="0"/>
              <a:t>财务处官网：</a:t>
            </a:r>
            <a:r>
              <a:rPr lang="en-US" altLang="zh-CN" sz="1600" dirty="0"/>
              <a:t>https://cw.xdsisu.edu.cn/</a:t>
            </a:r>
            <a:r>
              <a:rPr lang="zh-CN" altLang="zh-CN" sz="1600" dirty="0"/>
              <a:t>，选择</a:t>
            </a:r>
            <a:r>
              <a:rPr lang="zh-CN" altLang="en-US" sz="1600" dirty="0"/>
              <a:t>快速通道</a:t>
            </a:r>
            <a:r>
              <a:rPr lang="en-US" altLang="zh-CN" sz="1600" dirty="0"/>
              <a:t>—</a:t>
            </a:r>
            <a:r>
              <a:rPr lang="zh-CN" altLang="en-US" sz="1600" dirty="0"/>
              <a:t>“财务查询”，登录后选择“自助服务”</a:t>
            </a:r>
            <a:r>
              <a:rPr lang="en-US" altLang="zh-CN" sz="1600" dirty="0"/>
              <a:t>—</a:t>
            </a:r>
            <a:r>
              <a:rPr lang="zh-CN" altLang="en-US" sz="1600" dirty="0"/>
              <a:t>“薪资申报（新）”</a:t>
            </a:r>
            <a:br>
              <a:rPr lang="zh-CN" altLang="zh-CN" sz="1100" dirty="0"/>
            </a:br>
            <a:endParaRPr lang="zh-CN" altLang="en-US" sz="1100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DA74839C-7EB1-4D19-BC1D-9FBDC00474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9512" y="1432674"/>
            <a:ext cx="5184576" cy="4084557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3838C06C-6EC1-4228-B348-8E361573F0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75166" y="1417638"/>
            <a:ext cx="2943225" cy="2227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316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PPT-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CN" altLang="en-US" sz="1600" b="1" dirty="0"/>
              <a:t>选择相应的申报套类</a:t>
            </a:r>
            <a:r>
              <a:rPr lang="zh-CN" altLang="en-US" sz="1600" dirty="0">
                <a:latin typeface="黑体" panose="02010609060101010101" pitchFamily="49" charset="-122"/>
                <a:ea typeface="黑体" panose="02010609060101010101" pitchFamily="49" charset="-122"/>
              </a:rPr>
              <a:t>→点击“创建”</a:t>
            </a:r>
            <a:endParaRPr lang="zh-CN" altLang="en-US" sz="1100" dirty="0"/>
          </a:p>
        </p:txBody>
      </p:sp>
      <p:pic>
        <p:nvPicPr>
          <p:cNvPr id="8" name="内容占位符 7">
            <a:extLst>
              <a:ext uri="{FF2B5EF4-FFF2-40B4-BE49-F238E27FC236}">
                <a16:creationId xmlns:a16="http://schemas.microsoft.com/office/drawing/2014/main" id="{7F97DF62-75D4-47EA-9077-60DB61A308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27609" y="1693508"/>
            <a:ext cx="8229600" cy="1735491"/>
          </a:xfrm>
        </p:spPr>
      </p:pic>
    </p:spTree>
    <p:extLst>
      <p:ext uri="{BB962C8B-B14F-4D97-AF65-F5344CB8AC3E}">
        <p14:creationId xmlns:p14="http://schemas.microsoft.com/office/powerpoint/2010/main" val="619144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idx="4294967295"/>
          </p:nvPr>
        </p:nvSpPr>
        <p:spPr>
          <a:xfrm>
            <a:off x="179512" y="692696"/>
            <a:ext cx="8568952" cy="1215008"/>
          </a:xfrm>
        </p:spPr>
        <p:txBody>
          <a:bodyPr>
            <a:normAutofit/>
          </a:bodyPr>
          <a:lstStyle/>
          <a:p>
            <a:pPr algn="l"/>
            <a:r>
              <a:rPr lang="zh-CN" altLang="en-US" sz="1600" b="1" dirty="0"/>
              <a:t>选择发放方式：“校内：</a:t>
            </a:r>
            <a:r>
              <a:rPr lang="zh-CN" altLang="en-US" sz="1600" dirty="0"/>
              <a:t>广东发展银行（人事处）、交通银行（除人事处的其他部门）；</a:t>
            </a:r>
            <a:r>
              <a:rPr lang="zh-CN" altLang="en-US" sz="1600" b="1" dirty="0"/>
              <a:t>校外：</a:t>
            </a:r>
            <a:r>
              <a:rPr lang="zh-CN" altLang="en-US" sz="1600" dirty="0"/>
              <a:t>银行；</a:t>
            </a:r>
            <a:r>
              <a:rPr lang="zh-CN" altLang="en-US" sz="1600" b="1" dirty="0"/>
              <a:t>年终奖：</a:t>
            </a:r>
            <a:r>
              <a:rPr lang="zh-CN" altLang="en-US" sz="1600" dirty="0"/>
              <a:t>广东发展银行；</a:t>
            </a:r>
            <a:r>
              <a:rPr lang="zh-CN" altLang="en-US" sz="1600" b="1" dirty="0"/>
              <a:t>学生津补贴：</a:t>
            </a:r>
            <a:r>
              <a:rPr lang="zh-CN" altLang="en-US" sz="1600" dirty="0"/>
              <a:t>中国银行</a:t>
            </a:r>
            <a:r>
              <a:rPr lang="zh-CN" altLang="en-US" sz="1600" b="1" dirty="0"/>
              <a:t>”</a:t>
            </a:r>
            <a:r>
              <a:rPr lang="en-US" altLang="zh-CN" sz="1600" b="1" dirty="0">
                <a:latin typeface="黑体" panose="02010609060101010101" pitchFamily="49" charset="-122"/>
                <a:ea typeface="黑体" panose="02010609060101010101" pitchFamily="49" charset="-122"/>
              </a:rPr>
              <a:t>→</a:t>
            </a:r>
            <a:r>
              <a:rPr lang="zh-CN" altLang="en-US" sz="1600" b="1" dirty="0"/>
              <a:t>选择正确的经费项目：</a:t>
            </a:r>
            <a:r>
              <a:rPr lang="zh-CN" altLang="en-US" sz="1600" dirty="0"/>
              <a:t>与报销系统同步</a:t>
            </a:r>
            <a:r>
              <a:rPr lang="en-US" altLang="zh-CN" sz="1600" dirty="0">
                <a:latin typeface="黑体" panose="02010609060101010101" pitchFamily="49" charset="-122"/>
                <a:ea typeface="黑体" panose="02010609060101010101" pitchFamily="49" charset="-122"/>
              </a:rPr>
              <a:t>→</a:t>
            </a:r>
            <a:r>
              <a:rPr lang="zh-CN" altLang="en-US" sz="1600" b="1" dirty="0"/>
              <a:t>填写发放内容</a:t>
            </a:r>
            <a:r>
              <a:rPr lang="zh-CN" altLang="en-US" sz="1600" b="1" dirty="0">
                <a:latin typeface="黑体" panose="02010609060101010101" pitchFamily="49" charset="-122"/>
                <a:ea typeface="黑体" panose="02010609060101010101" pitchFamily="49" charset="-122"/>
              </a:rPr>
              <a:t>→点击“保存”</a:t>
            </a:r>
            <a:endParaRPr lang="zh-CN" altLang="en-US" sz="1600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E058BB92-66C5-4FD8-B177-4DD70199F0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900" y="1990725"/>
            <a:ext cx="7696200" cy="287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014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752" y="404664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dirty="0"/>
              <a:t>选择“导入</a:t>
            </a:r>
            <a:r>
              <a:rPr lang="en-US" altLang="zh-CN" sz="1600" b="1" dirty="0"/>
              <a:t>Excel</a:t>
            </a:r>
            <a:r>
              <a:rPr lang="zh-CN" altLang="en-US" sz="1600" b="1" dirty="0"/>
              <a:t>”或“添加人员”进行申报</a:t>
            </a:r>
            <a:r>
              <a:rPr lang="zh-CN" altLang="en-US" sz="1600" b="1" dirty="0">
                <a:latin typeface="黑体" panose="02010609060101010101" pitchFamily="49" charset="-122"/>
                <a:ea typeface="黑体" panose="02010609060101010101" pitchFamily="49" charset="-122"/>
              </a:rPr>
              <a:t>→若根据发放要求需提供附件材料的，选择“添加附件</a:t>
            </a:r>
            <a:r>
              <a:rPr lang="en-US" altLang="zh-CN" sz="1600" b="1" dirty="0">
                <a:latin typeface="黑体" panose="02010609060101010101" pitchFamily="49" charset="-122"/>
                <a:ea typeface="黑体" panose="02010609060101010101" pitchFamily="49" charset="-122"/>
              </a:rPr>
              <a:t>”→</a:t>
            </a:r>
            <a:r>
              <a:rPr lang="zh-CN" altLang="en-US" sz="1600" b="1" dirty="0">
                <a:latin typeface="黑体" panose="02010609060101010101" pitchFamily="49" charset="-122"/>
                <a:ea typeface="黑体" panose="02010609060101010101" pitchFamily="49" charset="-122"/>
              </a:rPr>
              <a:t>全部完成后，点击“保存”并“提交”→打印单据</a:t>
            </a:r>
            <a:endParaRPr lang="zh-CN" altLang="en-US" sz="1600" b="1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B5A3CCDF-A7D2-49B3-91C0-111E1B6E3F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66" y="1124744"/>
            <a:ext cx="9144000" cy="3201966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066516CE-5CB5-44FE-872F-519146144C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66" y="4326710"/>
            <a:ext cx="3267075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250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F13C4B9E-33AB-4928-92F1-27F17A8920CC}"/>
              </a:ext>
            </a:extLst>
          </p:cNvPr>
          <p:cNvSpPr/>
          <p:nvPr/>
        </p:nvSpPr>
        <p:spPr>
          <a:xfrm>
            <a:off x="251520" y="260648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/>
              <a:t>查看单据状态：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zh-CN" altLang="en-US" dirty="0"/>
              <a:t>新建（未提交）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→待部门审核（人事处审核）（或驳回） →待财务审核（或驳回）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 →已发放</a:t>
            </a:r>
            <a:endParaRPr lang="en-US" altLang="zh-CN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926CBDB9-D7D8-458E-AD48-D1F269269F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78922"/>
            <a:ext cx="9144000" cy="2300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42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02EF42B6-618F-436D-ACF6-39D486ED1D52}"/>
              </a:ext>
            </a:extLst>
          </p:cNvPr>
          <p:cNvSpPr/>
          <p:nvPr/>
        </p:nvSpPr>
        <p:spPr>
          <a:xfrm>
            <a:off x="251520" y="404664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/>
              <a:t>校外人员维护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zh-CN" altLang="en-US" sz="1800" dirty="0"/>
              <a:t>登录财务系统后选择“自助服务”</a:t>
            </a:r>
            <a:r>
              <a:rPr lang="en-US" altLang="zh-CN" sz="1800" dirty="0"/>
              <a:t>—</a:t>
            </a:r>
            <a:r>
              <a:rPr lang="zh-CN" altLang="en-US" sz="1800" dirty="0"/>
              <a:t>“校外人员信息申报”</a:t>
            </a:r>
            <a:br>
              <a:rPr lang="zh-CN" altLang="zh-CN" sz="1200" dirty="0"/>
            </a:br>
            <a:endParaRPr lang="en-US" altLang="zh-CN" b="1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15A5FD1C-AFFE-4A9A-A93F-52D517CA7D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2530" y="1700808"/>
            <a:ext cx="3219450" cy="222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085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51520" y="260648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b="1" dirty="0"/>
              <a:t>附加功能：</a:t>
            </a:r>
            <a:r>
              <a:rPr lang="zh-CN" altLang="en-US" b="1" dirty="0"/>
              <a:t>劳务费试算</a:t>
            </a:r>
            <a:endParaRPr lang="en-US" altLang="zh-CN" b="1" dirty="0"/>
          </a:p>
          <a:p>
            <a:r>
              <a:rPr lang="zh-CN" altLang="en-US" dirty="0"/>
              <a:t>功能简介：</a:t>
            </a:r>
            <a:r>
              <a:rPr lang="zh-CN" altLang="zh-CN" dirty="0"/>
              <a:t>可计算</a:t>
            </a:r>
            <a:r>
              <a:rPr lang="zh-CN" altLang="en-US" dirty="0"/>
              <a:t>劳务</a:t>
            </a:r>
            <a:r>
              <a:rPr lang="zh-CN" altLang="zh-CN" dirty="0"/>
              <a:t>税前收入，如需实发劳务费</a:t>
            </a:r>
            <a:r>
              <a:rPr lang="en-US" altLang="zh-CN" dirty="0"/>
              <a:t>1000</a:t>
            </a:r>
            <a:r>
              <a:rPr lang="zh-CN" altLang="zh-CN" dirty="0"/>
              <a:t>元，在申报时填报</a:t>
            </a:r>
            <a:r>
              <a:rPr lang="en-US" altLang="zh-CN" dirty="0"/>
              <a:t>1050</a:t>
            </a:r>
            <a:r>
              <a:rPr lang="zh-CN" altLang="zh-CN" dirty="0"/>
              <a:t>元。</a:t>
            </a:r>
            <a:endParaRPr lang="en-US" altLang="zh-CN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A9D8EE47-E5CC-4800-AC23-9575B39A3A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1628800"/>
            <a:ext cx="4800600" cy="3400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658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5D11A782-E5EC-4785-B8BB-2A819D0210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1340768"/>
            <a:ext cx="4968552" cy="4119163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68BD5FDA-39A0-4A54-8AA6-C6843C0AF5BA}"/>
              </a:ext>
            </a:extLst>
          </p:cNvPr>
          <p:cNvSpPr/>
          <p:nvPr/>
        </p:nvSpPr>
        <p:spPr>
          <a:xfrm>
            <a:off x="251520" y="260648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b="1" dirty="0"/>
              <a:t>附加功能：</a:t>
            </a:r>
            <a:r>
              <a:rPr lang="zh-CN" altLang="en-US" b="1" dirty="0"/>
              <a:t>经费项目授权</a:t>
            </a:r>
            <a:endParaRPr lang="en-US" altLang="zh-CN" b="1" dirty="0"/>
          </a:p>
          <a:p>
            <a:r>
              <a:rPr lang="zh-CN" altLang="en-US" dirty="0"/>
              <a:t>功能简介：由项目负责人直接对项目进行授权，被授权人可进行“校外人员”“学生津补贴”套类的发放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500400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365</Words>
  <Application>Microsoft Office PowerPoint</Application>
  <PresentationFormat>全屏显示(4:3)</PresentationFormat>
  <Paragraphs>38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黑体</vt:lpstr>
      <vt:lpstr>Arial</vt:lpstr>
      <vt:lpstr>Calibri</vt:lpstr>
      <vt:lpstr>Office 主题​​</vt:lpstr>
      <vt:lpstr>PowerPoint 演示文稿</vt:lpstr>
      <vt:lpstr> 进入财务处官网：https://cw.xdsisu.edu.cn/，选择快速通道—“财务查询”，登录后选择“自助服务”—“薪资申报（新）” </vt:lpstr>
      <vt:lpstr>选择相应的申报套类→点击“创建”</vt:lpstr>
      <vt:lpstr>选择发放方式：“校内：广东发展银行（人事处）、交通银行（除人事处的其他部门）；校外：银行；年终奖：广东发展银行；学生津补贴：中国银行”→选择正确的经费项目：与报销系统同步→填写发放内容→点击“保存”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Sky123.Org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user1</dc:creator>
  <cp:lastModifiedBy>User</cp:lastModifiedBy>
  <cp:revision>23</cp:revision>
  <dcterms:created xsi:type="dcterms:W3CDTF">2017-02-23T06:07:12Z</dcterms:created>
  <dcterms:modified xsi:type="dcterms:W3CDTF">2022-08-10T08:49:06Z</dcterms:modified>
</cp:coreProperties>
</file>